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71" r:id="rId7"/>
    <p:sldId id="269" r:id="rId8"/>
    <p:sldId id="261" r:id="rId9"/>
    <p:sldId id="262" r:id="rId10"/>
    <p:sldId id="270" r:id="rId11"/>
    <p:sldId id="265" r:id="rId12"/>
    <p:sldId id="263" r:id="rId13"/>
  </p:sldIdLst>
  <p:sldSz cx="9144000" cy="6858000" type="screen4x3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56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3065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348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7" name="Google Shape;137;p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it-IT"/>
              <a:pPr algn="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6921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3547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4852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uro.scungio@unitus.it" TargetMode="External"/><Relationship Id="rId7" Type="http://schemas.openxmlformats.org/officeDocument/2006/relationships/hyperlink" Target="mailto:rcimini@unitus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pancino@unitus.it" TargetMode="External"/><Relationship Id="rId5" Type="http://schemas.openxmlformats.org/officeDocument/2006/relationships/hyperlink" Target="mailto:adarcangelis@unitus.it" TargetMode="External"/><Relationship Id="rId4" Type="http://schemas.openxmlformats.org/officeDocument/2006/relationships/hyperlink" Target="mailto:morganti@unitus.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itus.it/it/dipartimento/deim/internazionalizzazione-deim/articolo/sportello-internazionale-dei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unitus.i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rasmus@unitus.i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tus.it/it/unitus/normativa/articolo/normativa-regolamenti-per-studenti-e-post-lauream-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DipartimentoEconomia.Unitus" TargetMode="External"/><Relationship Id="rId4" Type="http://schemas.openxmlformats.org/officeDocument/2006/relationships/hyperlink" Target="http://www.unitus.it/it/dipartimento/deim/internazionalizzazione-deim/articolo/sportello-internazionale-dei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bpancino@unitus.it" TargetMode="External"/><Relationship Id="rId13" Type="http://schemas.openxmlformats.org/officeDocument/2006/relationships/hyperlink" Target="mailto:erasmus.deim@unitus.it" TargetMode="External"/><Relationship Id="rId3" Type="http://schemas.openxmlformats.org/officeDocument/2006/relationships/hyperlink" Target="mailto:erasmus@unitus.it" TargetMode="External"/><Relationship Id="rId7" Type="http://schemas.openxmlformats.org/officeDocument/2006/relationships/hyperlink" Target="mailto:morganti@unitus.it" TargetMode="External"/><Relationship Id="rId12" Type="http://schemas.openxmlformats.org/officeDocument/2006/relationships/hyperlink" Target="mailto:paolagi@unitus.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cimini@unitus.it" TargetMode="External"/><Relationship Id="rId11" Type="http://schemas.openxmlformats.org/officeDocument/2006/relationships/hyperlink" Target="mailto:filippetti@unitus.it" TargetMode="External"/><Relationship Id="rId5" Type="http://schemas.openxmlformats.org/officeDocument/2006/relationships/hyperlink" Target="mailto:adarcangelis@unitus.it" TargetMode="External"/><Relationship Id="rId10" Type="http://schemas.openxmlformats.org/officeDocument/2006/relationships/hyperlink" Target="mailto:moscetti@unitus.it" TargetMode="External"/><Relationship Id="rId4" Type="http://schemas.openxmlformats.org/officeDocument/2006/relationships/hyperlink" Target="mailto:mauro.scungio@unitus.it" TargetMode="External"/><Relationship Id="rId9" Type="http://schemas.openxmlformats.org/officeDocument/2006/relationships/hyperlink" Target="mailto:didatticaeconomia@unitus.it" TargetMode="External"/><Relationship Id="rId14" Type="http://schemas.openxmlformats.org/officeDocument/2006/relationships/hyperlink" Target="mailto:branca@unitus.i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ferrante@unitus.i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itus.it/it/dipartimento/unita-servizi-linguisti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 descr="images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56" r="2956"/>
          <a:stretch/>
        </p:blipFill>
        <p:spPr>
          <a:xfrm>
            <a:off x="3187884" y="0"/>
            <a:ext cx="2594919" cy="194618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370543" y="5898934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 dirty="0"/>
              <a:t>La preparazione del Piano di Studi nell’ambito del Programma Erasmus+:</a:t>
            </a:r>
            <a:br>
              <a:rPr lang="it-IT" sz="3600" dirty="0"/>
            </a:br>
            <a:r>
              <a:rPr lang="it-IT" sz="3600" dirty="0"/>
              <a:t>passaggi-chiave, </a:t>
            </a:r>
            <a:br>
              <a:rPr lang="it-IT" sz="3600" dirty="0"/>
            </a:br>
            <a:r>
              <a:rPr lang="it-IT" sz="3600" dirty="0"/>
              <a:t>date fondamentali e contatti utili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b="0" i="1" dirty="0"/>
              <a:t>Bando Erasmus+ 2022-23</a:t>
            </a:r>
            <a:endParaRPr sz="3600" b="0" i="1" dirty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946B0E3-5996-4B16-965D-7DDE9D8CC231}"/>
              </a:ext>
            </a:extLst>
          </p:cNvPr>
          <p:cNvGrpSpPr>
            <a:grpSpLocks/>
          </p:cNvGrpSpPr>
          <p:nvPr/>
        </p:nvGrpSpPr>
        <p:grpSpPr bwMode="auto">
          <a:xfrm>
            <a:off x="209406" y="246229"/>
            <a:ext cx="8669348" cy="1036637"/>
            <a:chOff x="0" y="460"/>
            <a:chExt cx="11273" cy="163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69673854-130F-4BDB-8E95-F0FD6CB70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" y="2077"/>
              <a:ext cx="10493" cy="2"/>
              <a:chOff x="653" y="2077"/>
              <a:chExt cx="10493" cy="2"/>
            </a:xfrm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42EB6F77-F725-4366-8D1C-E2FBDFDC9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" y="2077"/>
                <a:ext cx="10493" cy="2"/>
              </a:xfrm>
              <a:custGeom>
                <a:avLst/>
                <a:gdLst>
                  <a:gd name="T0" fmla="+- 0 653 653"/>
                  <a:gd name="T1" fmla="*/ T0 w 10493"/>
                  <a:gd name="T2" fmla="+- 0 11146 653"/>
                  <a:gd name="T3" fmla="*/ T2 w 10493"/>
                </a:gdLst>
                <a:ahLst/>
                <a:cxnLst>
                  <a:cxn ang="0">
                    <a:pos x="T1" y="0"/>
                  </a:cxn>
                  <a:cxn ang="0">
                    <a:pos x="T3" y="0"/>
                  </a:cxn>
                </a:cxnLst>
                <a:rect l="0" t="0" r="r" b="b"/>
                <a:pathLst>
                  <a:path w="10493">
                    <a:moveTo>
                      <a:pt x="0" y="0"/>
                    </a:moveTo>
                    <a:lnTo>
                      <a:pt x="10493" y="0"/>
                    </a:lnTo>
                  </a:path>
                </a:pathLst>
              </a:custGeom>
              <a:noFill/>
              <a:ln w="19558">
                <a:solidFill>
                  <a:srgbClr val="22478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029" name="Picture 5">
                <a:extLst>
                  <a:ext uri="{FF2B5EF4-FFF2-40B4-BE49-F238E27FC236}">
                    <a16:creationId xmlns:a16="http://schemas.microsoft.com/office/drawing/2014/main" id="{1A08BC10-02F4-4ECE-9785-7CBB5FC48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73" y="632"/>
                <a:ext cx="3499" cy="14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7307DA6F-9BB4-4CB8-A23C-BB0EC3274C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60"/>
                <a:ext cx="3873" cy="1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959"/>
              <a:buFont typeface="Calibri"/>
              <a:buNone/>
            </a:pPr>
            <a:r>
              <a:rPr lang="it-IT" sz="3959" b="1" dirty="0">
                <a:solidFill>
                  <a:srgbClr val="FF0000"/>
                </a:solidFill>
              </a:rPr>
              <a:t>Le fasi </a:t>
            </a:r>
            <a:r>
              <a:rPr lang="it-IT" sz="3959" b="1" dirty="0" err="1">
                <a:solidFill>
                  <a:srgbClr val="FF0000"/>
                </a:solidFill>
              </a:rPr>
              <a:t>pre</a:t>
            </a:r>
            <a:r>
              <a:rPr lang="it-IT" sz="3959" b="1" dirty="0">
                <a:solidFill>
                  <a:srgbClr val="FF0000"/>
                </a:solidFill>
              </a:rPr>
              <a:t>-partenza (1/2)</a:t>
            </a:r>
            <a:br>
              <a:rPr lang="it-IT" sz="3959" b="1" dirty="0"/>
            </a:br>
            <a:endParaRPr sz="3959" b="1" dirty="0"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83763" y="744279"/>
            <a:ext cx="8878754" cy="583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Calibri"/>
              <a:buAutoNum type="arabicPeriod"/>
            </a:pPr>
            <a:r>
              <a:rPr lang="it-IT" sz="2400" dirty="0"/>
              <a:t>Assegnazione della destinazione in base alla graduatoria (via GOMP) </a:t>
            </a:r>
            <a:r>
              <a:rPr lang="it-IT" sz="2400" dirty="0">
                <a:sym typeface="Wingdings" panose="05000000000000000000" pitchFamily="2" charset="2"/>
              </a:rPr>
              <a:t> vincolante almeno nella fase iniziale</a:t>
            </a:r>
          </a:p>
          <a:p>
            <a:pPr marL="0" lvl="0" indent="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it-IT" sz="2400" dirty="0"/>
              <a:t>2. Preparazione del Learning Agreement (LA) insieme ai docenti di supporto Erasmus+ per i singoli Corsi di laurea: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Ingegneria: Prof. Mauro </a:t>
            </a:r>
            <a:r>
              <a:rPr lang="it-IT" sz="2400" dirty="0" err="1"/>
              <a:t>Scungio</a:t>
            </a:r>
            <a:r>
              <a:rPr lang="it-IT" sz="2400" dirty="0"/>
              <a:t> </a:t>
            </a:r>
            <a:r>
              <a:rPr lang="it-IT" sz="2400" dirty="0">
                <a:hlinkClick r:id="rId3"/>
              </a:rPr>
              <a:t>mauro.scungio@unitus.it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ECA (polo VT): Prof. Patrizio Morganti </a:t>
            </a:r>
            <a:r>
              <a:rPr lang="it-IT" sz="2400" dirty="0">
                <a:hlinkClick r:id="rId4"/>
              </a:rPr>
              <a:t>morganti@unitus.it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AFC &amp; MKQ: Prof.ssa A.M. D’Arcangelis </a:t>
            </a:r>
            <a:r>
              <a:rPr lang="it-IT" sz="2400" dirty="0">
                <a:hlinkClick r:id="rId5"/>
              </a:rPr>
              <a:t>adarcangelis@unitus.it</a:t>
            </a:r>
            <a:r>
              <a:rPr lang="it-IT" sz="2400" dirty="0"/>
              <a:t>  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SPRI &amp; LM62: Prof.ssa Barbara Pancino </a:t>
            </a:r>
            <a:r>
              <a:rPr lang="it-IT" sz="2400" dirty="0">
                <a:hlinkClick r:id="rId6"/>
              </a:rPr>
              <a:t>bpancino@unitus.it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Polo Civitavecchia (ECA &amp; </a:t>
            </a:r>
            <a:r>
              <a:rPr lang="it-IT" sz="2400" dirty="0" err="1"/>
              <a:t>E.Circolare</a:t>
            </a:r>
            <a:r>
              <a:rPr lang="it-IT" sz="2400" dirty="0"/>
              <a:t>): Prof. Riccardo Cimini </a:t>
            </a:r>
            <a:r>
              <a:rPr lang="it-IT" sz="2400" dirty="0">
                <a:hlinkClick r:id="rId7"/>
              </a:rPr>
              <a:t>rcimini@unitus.it</a:t>
            </a:r>
            <a:r>
              <a:rPr lang="it-IT" sz="2400" dirty="0"/>
              <a:t> </a:t>
            </a:r>
          </a:p>
          <a:p>
            <a:pPr marL="800100" lvl="1">
              <a:buSzPts val="2000"/>
              <a:buFont typeface="Courier New"/>
              <a:buChar char="o"/>
            </a:pPr>
            <a:r>
              <a:rPr lang="it-IT" sz="2400" dirty="0"/>
              <a:t>Studenti di Finanza (curricula di ECA e AFC): Prof.ssa D’Arcangelis </a:t>
            </a:r>
            <a:r>
              <a:rPr lang="it-IT" sz="2400" dirty="0">
                <a:hlinkClick r:id="rId5"/>
              </a:rPr>
              <a:t>adarcangelis@unitus.it</a:t>
            </a:r>
            <a:r>
              <a:rPr lang="it-IT" sz="2400" dirty="0"/>
              <a:t> </a:t>
            </a:r>
          </a:p>
          <a:p>
            <a:pPr marL="0" lvl="0" indent="0" algn="just">
              <a:lnSpc>
                <a:spcPct val="80000"/>
              </a:lnSpc>
              <a:spcBef>
                <a:spcPts val="510"/>
              </a:spcBef>
              <a:buSzPts val="2550"/>
              <a:buNone/>
            </a:pPr>
            <a:r>
              <a:rPr lang="it-IT" sz="2400" b="1" u="sng" dirty="0">
                <a:highlight>
                  <a:srgbClr val="00FFFF"/>
                </a:highlight>
              </a:rPr>
              <a:t>Il LA consiste in</a:t>
            </a:r>
            <a:r>
              <a:rPr lang="it-IT" sz="2400" b="1" dirty="0">
                <a:highlight>
                  <a:srgbClr val="00FFFF"/>
                </a:highlight>
              </a:rPr>
              <a:t>:</a:t>
            </a:r>
            <a:endParaRPr lang="it-IT" sz="2400" dirty="0">
              <a:highlight>
                <a:srgbClr val="00FFFF"/>
              </a:highlight>
            </a:endParaRPr>
          </a:p>
          <a:p>
            <a:pPr marL="971550" lvl="1" indent="-514350" algn="just">
              <a:lnSpc>
                <a:spcPct val="80000"/>
              </a:lnSpc>
              <a:spcBef>
                <a:spcPts val="510"/>
              </a:spcBef>
              <a:buSzPts val="2550"/>
              <a:buFont typeface="Calibri"/>
              <a:buAutoNum type="alphaUcPeriod"/>
            </a:pPr>
            <a:r>
              <a:rPr lang="it-IT" sz="2400" b="1" dirty="0">
                <a:highlight>
                  <a:srgbClr val="00FFFF"/>
                </a:highlight>
              </a:rPr>
              <a:t>Elenco corsi/esami che si intende frequentare/superare</a:t>
            </a:r>
            <a:endParaRPr lang="it-IT" sz="2400" dirty="0">
              <a:highlight>
                <a:srgbClr val="00FFFF"/>
              </a:highlight>
            </a:endParaRPr>
          </a:p>
          <a:p>
            <a:pPr marL="971550" lvl="1" indent="-514350" algn="just">
              <a:lnSpc>
                <a:spcPct val="80000"/>
              </a:lnSpc>
              <a:spcBef>
                <a:spcPts val="510"/>
              </a:spcBef>
              <a:buSzPts val="2550"/>
              <a:buFont typeface="Calibri"/>
              <a:buAutoNum type="alphaUcPeriod"/>
            </a:pPr>
            <a:r>
              <a:rPr lang="it-IT" sz="2400" b="1" dirty="0">
                <a:highlight>
                  <a:srgbClr val="00FFFF"/>
                </a:highlight>
              </a:rPr>
              <a:t>Piano di riconoscimento (corrispondenze con gli esami a Viterbo) </a:t>
            </a:r>
            <a:endParaRPr lang="it-IT" sz="2400" dirty="0">
              <a:highlight>
                <a:srgbClr val="00FFFF"/>
              </a:highlight>
            </a:endParaRPr>
          </a:p>
          <a:p>
            <a:pPr marL="514350" lvl="0" indent="-352425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Calibri"/>
              <a:buNone/>
            </a:pPr>
            <a:endParaRPr sz="2550" dirty="0"/>
          </a:p>
          <a:p>
            <a:pPr marL="342900" lvl="0" indent="-34290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sz="2550" dirty="0">
              <a:solidFill>
                <a:srgbClr val="00B0F0"/>
              </a:solidFill>
            </a:endParaRPr>
          </a:p>
          <a:p>
            <a:pPr marL="342900" lvl="0" indent="-17018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318115" y="160337"/>
            <a:ext cx="836868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959"/>
              <a:buFont typeface="Calibri"/>
              <a:buNone/>
            </a:pPr>
            <a:r>
              <a:rPr lang="it-IT" sz="3959" b="1" dirty="0">
                <a:solidFill>
                  <a:srgbClr val="0033CC"/>
                </a:solidFill>
              </a:rPr>
              <a:t>Attività ammesse presso la sede estera </a:t>
            </a:r>
            <a:endParaRPr dirty="0"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387399" y="1243134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it-IT" sz="2720" dirty="0"/>
              <a:t>    Le attività consentite durante il periodo di mobilità, da inserire nel piano di studi (Learning Agreement) da predisporre prima della partenza sono: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it-IT" sz="2720" u="sng" dirty="0"/>
              <a:t>attività formative (insegnamenti) e relative prove di accertamento (esami);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it-IT" sz="2720" u="sng" dirty="0"/>
              <a:t> preparazione della tesi di laurea e/o di dottorato;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it-IT" sz="2720" u="sng" dirty="0"/>
              <a:t> tirocinio (solo se previsto dall'ordinamento didattico).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  <a:p>
            <a:pPr marL="342900" lvl="0" indent="-34290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it-IT" sz="2720" dirty="0"/>
              <a:t>   Eventuali dottorandi devono concordare il percorso formativo all’estero con il coordinatore del dottorato.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472" y="2355329"/>
            <a:ext cx="8863056" cy="251375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11020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it-IT" sz="3600" u="sng" dirty="0">
                <a:solidFill>
                  <a:srgbClr val="FF0000"/>
                </a:solidFill>
              </a:rPr>
              <a:t>Il Piano di studi = Learning Agreement (LA)</a:t>
            </a:r>
            <a:br>
              <a:rPr lang="it-IT" sz="3600" dirty="0"/>
            </a:br>
            <a:r>
              <a:rPr lang="it-IT" sz="3600" b="1" dirty="0"/>
              <a:t>Schema di LA in Excel da riempire e discutere con i docenti di supporto </a:t>
            </a:r>
            <a:r>
              <a:rPr lang="it-IT" sz="3600" b="1" u="sng" dirty="0"/>
              <a:t>per avere la preventiva approvazione</a:t>
            </a:r>
            <a:r>
              <a:rPr lang="it-IT" sz="3600" b="1" dirty="0"/>
              <a:t> </a:t>
            </a:r>
            <a:br>
              <a:rPr lang="it-IT" sz="3600" b="1" dirty="0"/>
            </a:br>
            <a:endParaRPr sz="3959" b="1" dirty="0">
              <a:highlight>
                <a:srgbClr val="FFFF00"/>
              </a:highlight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AEBB105-BEE0-47B2-8ABF-4B2B041D2FC1}"/>
              </a:ext>
            </a:extLst>
          </p:cNvPr>
          <p:cNvSpPr/>
          <p:nvPr/>
        </p:nvSpPr>
        <p:spPr>
          <a:xfrm>
            <a:off x="70236" y="4964832"/>
            <a:ext cx="90035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800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Sul sito DEIM (sezione ‘Internazionale’) </a:t>
            </a:r>
            <a:r>
              <a:rPr lang="it-IT" sz="1800" dirty="0">
                <a:latin typeface="+mj-lt"/>
                <a:hlinkClick r:id="rId4"/>
              </a:rPr>
              <a:t>http://www.unitus.it/it/dipartimento/deim/internazionalizzazione-deim/articolo/sportello-internazionale-deim</a:t>
            </a:r>
            <a:r>
              <a:rPr lang="it-IT" sz="1800" dirty="0">
                <a:latin typeface="+mj-lt"/>
              </a:rPr>
              <a:t> trovate: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it-IT" sz="1800" dirty="0">
              <a:latin typeface="+mj-lt"/>
            </a:endParaRPr>
          </a:p>
          <a:p>
            <a:pPr lvl="0"/>
            <a:r>
              <a:rPr lang="it-IT" sz="1800" dirty="0">
                <a:latin typeface="+mj-lt"/>
              </a:rPr>
              <a:t>A) File Excel</a:t>
            </a:r>
          </a:p>
          <a:p>
            <a:pPr lvl="0"/>
            <a:r>
              <a:rPr lang="it-IT" sz="1800" dirty="0">
                <a:latin typeface="+mj-lt"/>
              </a:rPr>
              <a:t>B) Esempi di LA, per Università straniera (destinazione)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90742"/>
            <a:ext cx="8229600" cy="96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buClr>
                <a:srgbClr val="FF0000"/>
              </a:buClr>
              <a:buSzPts val="3600"/>
            </a:pPr>
            <a:r>
              <a:rPr lang="it-IT" sz="3600" u="sng" dirty="0">
                <a:solidFill>
                  <a:srgbClr val="FF0000"/>
                </a:solidFill>
              </a:rPr>
              <a:t>Criteri</a:t>
            </a:r>
            <a:br>
              <a:rPr lang="it-IT" sz="3600" dirty="0"/>
            </a:br>
            <a:br>
              <a:rPr lang="it-IT" sz="2400" dirty="0"/>
            </a:br>
            <a:endParaRPr sz="2400" dirty="0"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4E066-407C-4C65-8204-8B19375C7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65" y="5453558"/>
            <a:ext cx="8397123" cy="11552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E05B93-DC83-42C5-8A33-7ADEB9F3B096}"/>
              </a:ext>
            </a:extLst>
          </p:cNvPr>
          <p:cNvSpPr/>
          <p:nvPr/>
        </p:nvSpPr>
        <p:spPr>
          <a:xfrm>
            <a:off x="446731" y="751120"/>
            <a:ext cx="8397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Corrispondenza della titolazione dell’insegnamento e del contenuto del corso (confronto programmi)</a:t>
            </a:r>
          </a:p>
          <a:p>
            <a:pPr marL="342900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Attenzione a: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semestre di insegnamento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lingua di erogazione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livello (triennale/magistrale = bachelor/master)</a:t>
            </a:r>
          </a:p>
          <a:p>
            <a:pPr lvl="1" algn="just"/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Il numero totale di crediti deve corrispondere sia nel piano all’estero che in quello di riconoscimento, con una tolleranza di 2 CFU (= ECTS =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European credit transfer and accumulation system)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per ciascun esame. </a:t>
            </a:r>
          </a:p>
          <a:p>
            <a:pPr marL="342900" lvl="1" indent="-342900" algn="just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Ad esempio:</a:t>
            </a:r>
          </a:p>
        </p:txBody>
      </p:sp>
    </p:spTree>
    <p:extLst>
      <p:ext uri="{BB962C8B-B14F-4D97-AF65-F5344CB8AC3E}">
        <p14:creationId xmlns:p14="http://schemas.microsoft.com/office/powerpoint/2010/main" val="400740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959"/>
              <a:buFont typeface="Calibri"/>
              <a:buNone/>
            </a:pPr>
            <a:r>
              <a:rPr lang="it-IT" sz="3959" b="1" dirty="0">
                <a:solidFill>
                  <a:srgbClr val="FF0000"/>
                </a:solidFill>
              </a:rPr>
              <a:t>Le fasi </a:t>
            </a:r>
            <a:r>
              <a:rPr lang="it-IT" sz="3959" b="1" dirty="0" err="1">
                <a:solidFill>
                  <a:srgbClr val="FF0000"/>
                </a:solidFill>
              </a:rPr>
              <a:t>pre</a:t>
            </a:r>
            <a:r>
              <a:rPr lang="it-IT" sz="3959" b="1" dirty="0">
                <a:solidFill>
                  <a:srgbClr val="FF0000"/>
                </a:solidFill>
              </a:rPr>
              <a:t>-partenza (2/2)</a:t>
            </a:r>
            <a:br>
              <a:rPr lang="it-IT" sz="3959" b="1" dirty="0"/>
            </a:br>
            <a:endParaRPr sz="3959" b="1" dirty="0"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287079" y="744279"/>
            <a:ext cx="8399721" cy="583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it-IT" sz="2550" dirty="0"/>
              <a:t>3. </a:t>
            </a:r>
            <a:r>
              <a:rPr lang="it-IT" sz="2550" u="sng" dirty="0"/>
              <a:t>Dopo </a:t>
            </a:r>
            <a:r>
              <a:rPr lang="it-IT" sz="2550" u="sng" dirty="0" err="1"/>
              <a:t>pre</a:t>
            </a:r>
            <a:r>
              <a:rPr lang="it-IT" sz="2550" u="sng" dirty="0"/>
              <a:t>-approvazione del Piano di Studi in Excel da parte del docente di supporto</a:t>
            </a:r>
            <a:r>
              <a:rPr lang="it-IT" sz="2550" dirty="0"/>
              <a:t>, compilazione e firma del LA su GOMP [maggiori informazioni possono essere richieste all’Ufficio mobilità </a:t>
            </a:r>
            <a:r>
              <a:rPr lang="it-IT" sz="2550" dirty="0">
                <a:hlinkClick r:id="rId3"/>
              </a:rPr>
              <a:t>erasmus@unitus.it</a:t>
            </a:r>
            <a:r>
              <a:rPr lang="it-IT" sz="2550" dirty="0"/>
              <a:t>] </a:t>
            </a: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lang="it-IT" sz="2550" dirty="0"/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lang="it-IT" sz="2550" dirty="0"/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it-IT" sz="2550" dirty="0"/>
              <a:t>4. Una volta firmato dal Coordinatore Erasmus+ DEIM (Prof. Branca) lo stesso viene inviato alla segreteria didattica DEIM per approvazione in CDD finale da parte del CCS/CDD del DEIM e all’Università ospitante</a:t>
            </a: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dirty="0"/>
          </a:p>
          <a:p>
            <a:pPr marL="0" lvl="0" indent="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r>
              <a:rPr lang="it-IT" sz="2550" dirty="0"/>
              <a:t>5. Pronti per la partenze (</a:t>
            </a:r>
            <a:r>
              <a:rPr lang="it-IT" sz="2550" b="1" u="sng" dirty="0"/>
              <a:t>I oppure II semestre AA 2022/23</a:t>
            </a:r>
            <a:r>
              <a:rPr lang="it-IT" sz="2550" dirty="0"/>
              <a:t>)</a:t>
            </a:r>
            <a:endParaRPr dirty="0"/>
          </a:p>
          <a:p>
            <a:pPr marL="514350" lvl="0" indent="-352425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Calibri"/>
              <a:buNone/>
            </a:pPr>
            <a:endParaRPr sz="2550" dirty="0"/>
          </a:p>
          <a:p>
            <a:pPr marL="342900" lvl="0" indent="-342900" algn="just" rtl="0">
              <a:lnSpc>
                <a:spcPct val="80000"/>
              </a:lnSpc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None/>
            </a:pPr>
            <a:endParaRPr sz="2550" dirty="0">
              <a:solidFill>
                <a:srgbClr val="00B0F0"/>
              </a:solidFill>
            </a:endParaRPr>
          </a:p>
          <a:p>
            <a:pPr marL="342900" lvl="0" indent="-170180" algn="l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endParaRPr sz="2720" dirty="0"/>
          </a:p>
        </p:txBody>
      </p:sp>
    </p:spTree>
    <p:extLst>
      <p:ext uri="{BB962C8B-B14F-4D97-AF65-F5344CB8AC3E}">
        <p14:creationId xmlns:p14="http://schemas.microsoft.com/office/powerpoint/2010/main" val="163163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616945" y="51273"/>
            <a:ext cx="8229600" cy="58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400"/>
              <a:buFont typeface="Calibri"/>
              <a:buNone/>
            </a:pPr>
            <a:r>
              <a:rPr lang="it-IT" b="1" i="1" dirty="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Nota sui CFU</a:t>
            </a:r>
            <a:endParaRPr dirty="0"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174504" y="802719"/>
            <a:ext cx="8672041" cy="55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Il riconoscimento dei CFU avviene sulla base del LA. Il Dipartimento riconosce i CFU debitamente certificati nel Transcripts of Records.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Lo studente può rinunciare al riconoscimento di parte delle attività svolte all’estero, purché mantenga almeno 12 CFU  acquisiti all’estero.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Lo studente che non avesse acquisito crediti deve ugualmente presentare una dichiarazione rilasciata dall’istituto ospitante attestante la sua effettiva partecipazione alle attività didattiche (frequenza di corsi, iscrizione a esame).</a:t>
            </a:r>
          </a:p>
          <a:p>
            <a:pPr marL="342900" algn="just">
              <a:spcBef>
                <a:spcPts val="0"/>
              </a:spcBef>
              <a:buSzPts val="2000"/>
            </a:pPr>
            <a:r>
              <a:rPr lang="it-IT" sz="2400" dirty="0"/>
              <a:t>Nel caso  di una mobilità a fini di tirocinio che non costituisce parte integrante del percorso di studi dello studente, l’Ateneo traccia tale attività, certificata dall’organismo ospitante, nel Diploma Supplement.</a:t>
            </a:r>
          </a:p>
          <a:p>
            <a:pPr marL="342900" algn="just">
              <a:spcBef>
                <a:spcPts val="0"/>
              </a:spcBef>
              <a:buSzPts val="2000"/>
            </a:pPr>
            <a:endParaRPr sz="2400" b="1" dirty="0"/>
          </a:p>
          <a:p>
            <a:pPr marL="342900" lvl="0" indent="-342900" algn="just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894919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634950" y="62550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F0000"/>
              </a:buClr>
              <a:buSzPts val="3959"/>
            </a:pPr>
            <a:r>
              <a:rPr lang="it-IT" sz="3959" b="1" dirty="0">
                <a:solidFill>
                  <a:srgbClr val="FF0000"/>
                </a:solidFill>
              </a:rPr>
              <a:t>Scadenzario </a:t>
            </a:r>
            <a:r>
              <a:rPr lang="it-IT" sz="3959" b="1" dirty="0" err="1">
                <a:solidFill>
                  <a:srgbClr val="FF0000"/>
                </a:solidFill>
              </a:rPr>
              <a:t>pre</a:t>
            </a:r>
            <a:r>
              <a:rPr lang="it-IT" sz="3959" b="1" dirty="0">
                <a:solidFill>
                  <a:srgbClr val="FF0000"/>
                </a:solidFill>
              </a:rPr>
              <a:t>-partenza</a:t>
            </a:r>
            <a:br>
              <a:rPr lang="it-IT" sz="3959" b="1" dirty="0"/>
            </a:br>
            <a:br>
              <a:rPr lang="it-IT" sz="3959" b="1" dirty="0"/>
            </a:br>
            <a:endParaRPr sz="3959" b="1" dirty="0"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69801" y="829340"/>
            <a:ext cx="9004397" cy="632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it-IT" dirty="0"/>
              <a:t>Assegnazione destinazioni secondo graduatoria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it-IT" dirty="0"/>
              <a:t>Preparazione del Learning Agreement (LA) con i docenti di supporto per i singoli Corsi di Studio (</a:t>
            </a:r>
            <a:r>
              <a:rPr lang="it-IT" b="1" u="sng" dirty="0">
                <a:highlight>
                  <a:srgbClr val="00FFFF"/>
                </a:highlight>
              </a:rPr>
              <a:t>entro il 31/5/22</a:t>
            </a:r>
            <a:r>
              <a:rPr lang="it-IT" dirty="0"/>
              <a:t>)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it-IT" dirty="0"/>
              <a:t>Predisposizione LA su GOMP (</a:t>
            </a:r>
            <a:r>
              <a:rPr lang="it-IT" b="1" u="sng" dirty="0">
                <a:highlight>
                  <a:srgbClr val="00FFFF"/>
                </a:highlight>
              </a:rPr>
              <a:t>entro il 31/5/22</a:t>
            </a:r>
            <a:r>
              <a:rPr lang="it-IT" dirty="0"/>
              <a:t>)</a:t>
            </a:r>
          </a:p>
          <a:p>
            <a:pPr marL="514350" lvl="0" indent="-514350" algn="just">
              <a:spcBef>
                <a:spcPts val="0"/>
              </a:spcBef>
              <a:buSzPts val="3200"/>
              <a:buFont typeface="Calibri"/>
              <a:buAutoNum type="arabicPeriod"/>
            </a:pPr>
            <a:r>
              <a:rPr lang="it-IT" dirty="0"/>
              <a:t>Approvazione del LA da parte del CCS/CDD del DEIM (Giugno-Luglio 2022)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1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959"/>
              <a:buFont typeface="Calibri"/>
              <a:buNone/>
            </a:pPr>
            <a:r>
              <a:rPr lang="it-IT" sz="3959" b="1">
                <a:solidFill>
                  <a:srgbClr val="FF0000"/>
                </a:solidFill>
              </a:rPr>
              <a:t>Le fasi post-partenza</a:t>
            </a:r>
            <a:br>
              <a:rPr lang="it-IT" sz="3959" b="1"/>
            </a:br>
            <a:endParaRPr sz="3959" b="1"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106326" y="712381"/>
            <a:ext cx="8580474" cy="626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it-IT" sz="2720" dirty="0"/>
              <a:t>Contattare la Dr.ssa Felicetta Ripa (</a:t>
            </a:r>
            <a:r>
              <a:rPr lang="it-IT" sz="2720" dirty="0">
                <a:hlinkClick r:id="rId3"/>
              </a:rPr>
              <a:t>erasmus@unitus.it</a:t>
            </a:r>
            <a:r>
              <a:rPr lang="it-IT" sz="2720" dirty="0"/>
              <a:t>)</a:t>
            </a:r>
            <a:endParaRPr sz="2720" b="1" u="sng" dirty="0"/>
          </a:p>
          <a:p>
            <a:pPr marL="0" lvl="0" indent="0" algn="just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it-IT" sz="2720" b="1" u="sng" dirty="0"/>
              <a:t>Registrarsi ai corsi previsti nel LA e verificarne l’effettiva attivazione</a:t>
            </a:r>
            <a:endParaRPr lang="it-IT" sz="2720" b="1" dirty="0"/>
          </a:p>
          <a:p>
            <a:pPr marL="0" lvl="0" indent="0" algn="just" rtl="0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it-IT" sz="2720" dirty="0"/>
              <a:t>In caso di modifiche da apportare al LA (</a:t>
            </a:r>
            <a:r>
              <a:rPr lang="it-IT" sz="2720" b="1" i="1" u="sng" dirty="0"/>
              <a:t>LA Change</a:t>
            </a:r>
            <a:r>
              <a:rPr lang="it-IT" sz="2720" dirty="0"/>
              <a:t>):</a:t>
            </a:r>
            <a:endParaRPr dirty="0"/>
          </a:p>
          <a:p>
            <a:pPr marL="742950" lvl="1" indent="-285750" algn="just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Char char="–"/>
            </a:pPr>
            <a:r>
              <a:rPr lang="it-IT" sz="2380" dirty="0"/>
              <a:t>Contattare via e-mail il docente di supporto (lo stesso con cui è stato predisposto il LA)</a:t>
            </a:r>
            <a:endParaRPr dirty="0"/>
          </a:p>
          <a:p>
            <a:pPr marL="742950" lvl="1" indent="-285750" algn="just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Char char="–"/>
            </a:pPr>
            <a:r>
              <a:rPr lang="it-IT" sz="2380" dirty="0"/>
              <a:t>Concordare con il docente le modifiche sia alla lista di esami da sostenere che al piano di riconoscimento a Viterbo</a:t>
            </a:r>
            <a:endParaRPr dirty="0"/>
          </a:p>
          <a:p>
            <a:pPr marL="742950" lvl="1" indent="-285750" algn="just">
              <a:lnSpc>
                <a:spcPct val="80000"/>
              </a:lnSpc>
              <a:spcBef>
                <a:spcPts val="476"/>
              </a:spcBef>
              <a:buSzPts val="2380"/>
            </a:pPr>
            <a:r>
              <a:rPr lang="it-IT" sz="2380" dirty="0"/>
              <a:t>Compilare il LA </a:t>
            </a:r>
            <a:r>
              <a:rPr lang="it-IT" sz="2380" dirty="0" err="1"/>
              <a:t>Change</a:t>
            </a:r>
            <a:r>
              <a:rPr lang="it-IT" sz="2380" dirty="0"/>
              <a:t> su GOMP e chiedere la firma del referente Erasmus+ Prof. Branca</a:t>
            </a:r>
            <a:endParaRPr sz="2380" dirty="0"/>
          </a:p>
          <a:p>
            <a:pPr marL="742950" lvl="1" indent="-285750" algn="just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Char char="–"/>
            </a:pPr>
            <a:r>
              <a:rPr lang="it-IT" sz="2380" dirty="0"/>
              <a:t>Successivamente il LA </a:t>
            </a:r>
            <a:r>
              <a:rPr lang="it-IT" sz="2380" dirty="0" err="1"/>
              <a:t>Change</a:t>
            </a:r>
            <a:r>
              <a:rPr lang="it-IT" sz="2380" dirty="0"/>
              <a:t> sarà portato in approvazione formale in CCS/CDD</a:t>
            </a:r>
            <a:endParaRPr dirty="0"/>
          </a:p>
          <a:p>
            <a:pPr marL="457200" lvl="1" indent="0" algn="just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endParaRPr sz="2380" dirty="0"/>
          </a:p>
          <a:p>
            <a:pPr marL="457200" lvl="1" indent="0" algn="just" rtl="0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it-IT" sz="2380" b="1" dirty="0"/>
              <a:t>Informare sempre anche la Dr.ssa Felicetta Ripa dei vari passaggi (partenze, arrivi, Changes, etc.) !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2123333" y="-98852"/>
            <a:ext cx="5354877" cy="64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 b="1" dirty="0"/>
              <a:t>Ulteriori informazioni</a:t>
            </a:r>
            <a:endParaRPr dirty="0"/>
          </a:p>
        </p:txBody>
      </p:sp>
      <p:sp>
        <p:nvSpPr>
          <p:cNvPr id="146" name="Google Shape;146;p22"/>
          <p:cNvSpPr txBox="1"/>
          <p:nvPr/>
        </p:nvSpPr>
        <p:spPr>
          <a:xfrm>
            <a:off x="189470" y="552666"/>
            <a:ext cx="8756822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Regolamento d'Ateneo per la mobilità programma Erasmus (emanato con D.R. n. 85/18 del 30.01.2018):</a:t>
            </a:r>
          </a:p>
          <a:p>
            <a:pPr lvl="0"/>
            <a:r>
              <a:rPr lang="it-IT" sz="2800" dirty="0">
                <a:hlinkClick r:id="rId3"/>
              </a:rPr>
              <a:t>http://www.unitus.it/it/unitus/normativa/articolo/normativa-regolamenti-per-studenti-e-post-lauream-</a:t>
            </a:r>
            <a:endParaRPr lang="it-IT" sz="2800" dirty="0"/>
          </a:p>
          <a:p>
            <a:pPr lvl="0"/>
            <a:endParaRPr lang="it-IT"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Sito DEIM (sezione ‘Internazionale’):</a:t>
            </a:r>
          </a:p>
          <a:p>
            <a:pPr lvl="0"/>
            <a:r>
              <a:rPr lang="it-IT" sz="2800" dirty="0">
                <a:hlinkClick r:id="rId4"/>
              </a:rPr>
              <a:t>http://www.unitus.it/it/dipartimento/deim/internazionalizzazione-deim/articolo/sportello-internazionale-deim</a:t>
            </a:r>
            <a:endParaRPr lang="it-IT" sz="2800" dirty="0"/>
          </a:p>
          <a:p>
            <a:pPr lvl="0"/>
            <a:endParaRPr lang="it-IT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P</a:t>
            </a:r>
            <a:r>
              <a:rPr lang="it-IT" sz="272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agina facebook del DEIM</a:t>
            </a:r>
          </a:p>
          <a:p>
            <a:pPr lvl="0"/>
            <a:r>
              <a:rPr lang="it-IT" sz="2800" dirty="0">
                <a:hlinkClick r:id="rId5"/>
              </a:rPr>
              <a:t>https://www.facebook.com/DipartimentoEconomia.Unitus</a:t>
            </a: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72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416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2123333" y="-98852"/>
            <a:ext cx="5354877" cy="64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 b="1" dirty="0"/>
              <a:t>Contatti utili</a:t>
            </a:r>
            <a:endParaRPr dirty="0"/>
          </a:p>
        </p:txBody>
      </p:sp>
      <p:sp>
        <p:nvSpPr>
          <p:cNvPr id="146" name="Google Shape;146;p22"/>
          <p:cNvSpPr txBox="1"/>
          <p:nvPr/>
        </p:nvSpPr>
        <p:spPr>
          <a:xfrm>
            <a:off x="189470" y="552666"/>
            <a:ext cx="8756822" cy="686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Ufficio Mobilità &amp; Cooperazione Internazionale (S.M. Gradi): 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Dr.ssa Felicetta Ripa (</a:t>
            </a:r>
            <a:r>
              <a:rPr lang="it-IT" sz="20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erasmus@unitus.it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Docenti DEIM supporto Erasmus+: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Mauro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Scungio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(Ingegneria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mauro.scungio@unitus.it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AnnaMaria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D’Arcangelis (AFC &amp; MKQ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adarcangelis@unitus.it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Riccardo Cimini (ECA &amp;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.Circolare Civitavecchia)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rcimini@unitus.it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Patrizio Morganti (ECA, Viterbo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morganti@unitus.it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Barbara Pancino (SPRI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bpancino@unitus.it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it-IT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Segreterie didattiche DEIM:</a:t>
            </a:r>
            <a:endParaRPr lang="it-IT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ECA, AFC &amp; MKQ (Viterbo):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Dr.sse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Primieri e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Bruzzichini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didatticaeconomia@unitus.it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SPRI: Dr.ssa Moscetti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moscetti@unitus.it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Ingegneria: Sig.ra Filippetti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filippetti@unitus.it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1143000" lvl="1" indent="-342900">
              <a:buSzPts val="2000"/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Corsi di Civitavecchia: Sig.ra Paola Giganti (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paolagi@unitus.it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it-IT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Sportello Erasmus+ del DEIM 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it-IT" sz="200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erasmus.deim@unitus.it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</a:p>
          <a:p>
            <a:pPr lvl="0">
              <a:buClr>
                <a:schemeClr val="dk1"/>
              </a:buClr>
              <a:buSzPts val="2000"/>
            </a:pPr>
            <a:r>
              <a:rPr lang="it-IT" sz="20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Referente Erasmus+ del Dip.to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lang="it-IT" dirty="0"/>
          </a:p>
          <a:p>
            <a:pPr marL="800100" lvl="1" indent="-342900"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Giacomo Branca (</a:t>
            </a:r>
            <a:r>
              <a:rPr lang="it-IT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branca@unitus.it</a:t>
            </a:r>
            <a:r>
              <a:rPr lang="it-IT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it-IT" dirty="0"/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293166" y="3476"/>
            <a:ext cx="810524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i="0" u="none" strike="noStrike" cap="none" dirty="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Nota sulle Competenze linguistiche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1" y="816600"/>
            <a:ext cx="9261388" cy="552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 b="1" dirty="0"/>
              <a:t>Verificare con la massima attenzione i requisiti linguistici richiesti dall'Università di destinazione </a:t>
            </a:r>
            <a:r>
              <a:rPr lang="it-IT" sz="2000" b="1" dirty="0">
                <a:sym typeface="Wingdings" panose="05000000000000000000" pitchFamily="2" charset="2"/>
              </a:rPr>
              <a:t> </a:t>
            </a:r>
            <a:r>
              <a:rPr lang="it-IT" sz="2000" b="1" u="sng" dirty="0"/>
              <a:t>LA MAGGIOR PARTE DELLE UNIVERSITA’ RICHIEDE IL LIVELLO B1 </a:t>
            </a:r>
            <a:r>
              <a:rPr lang="it-IT" sz="2000" dirty="0"/>
              <a:t>della Lingua del Paese di destinazione prescelto (o della Lingua veicolare dell’Università di destinazione) </a:t>
            </a:r>
            <a:r>
              <a:rPr lang="it-IT" sz="2000" b="1" u="sng" dirty="0"/>
              <a:t>CHE SI PUO’ CERTIFICARE NEI SEGUENTI MODI: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it-IT" sz="2000" b="1" u="sng" dirty="0"/>
          </a:p>
          <a:p>
            <a:pPr marL="342900" lvl="0">
              <a:buAutoNum type="arabicPeriod"/>
            </a:pPr>
            <a:r>
              <a:rPr lang="it-IT" sz="1800" dirty="0"/>
              <a:t>certificazione di una Istituzione accreditata (es. esami Cambridge);</a:t>
            </a:r>
          </a:p>
          <a:p>
            <a:pPr marL="342900" lvl="0">
              <a:buAutoNum type="arabicPeriod"/>
            </a:pPr>
            <a:r>
              <a:rPr lang="it-IT" sz="1800" dirty="0"/>
              <a:t>aver conseguito il Passaporto Linguistico (livello B1) presso l’Unità Servizi Linguistici di Ateneo;</a:t>
            </a:r>
          </a:p>
          <a:p>
            <a:pPr marL="342900" lvl="0">
              <a:buAutoNum type="arabicPeriod"/>
            </a:pPr>
            <a:r>
              <a:rPr lang="it-IT" sz="1800" dirty="0"/>
              <a:t>aver superato, in un Corso di Laurea, un esame curricolare di lingua o aver conseguito presso l’Unità Servizi Linguistici di Ateneo o in un corso di Laurea, l’idoneità linguistica di livello almeno B1</a:t>
            </a:r>
            <a:endParaRPr lang="it-IT" dirty="0"/>
          </a:p>
          <a:p>
            <a:pPr marL="342900" lvl="0">
              <a:buAutoNum type="arabicPeriod"/>
            </a:pPr>
            <a:r>
              <a:rPr lang="it-IT" sz="1800" dirty="0"/>
              <a:t>essere madrelingua del Paese di destinazione (o della lingua veicolare dell’Università di destinazione); </a:t>
            </a:r>
            <a:endParaRPr lang="it-IT" dirty="0"/>
          </a:p>
          <a:p>
            <a:pPr marL="342900" lvl="0">
              <a:buAutoNum type="arabicPeriod"/>
            </a:pPr>
            <a:r>
              <a:rPr lang="it-IT" sz="1800" dirty="0"/>
              <a:t>essere in possesso di un diploma di scuola superiore in cui gli studi sono stati svolti nella lingua del Paese di destinazione (o nella lingua veicolare dell’Università di destinazione). </a:t>
            </a:r>
            <a:endParaRPr dirty="0"/>
          </a:p>
        </p:txBody>
      </p:sp>
      <p:sp>
        <p:nvSpPr>
          <p:cNvPr id="133" name="Google Shape;133;p20"/>
          <p:cNvSpPr/>
          <p:nvPr/>
        </p:nvSpPr>
        <p:spPr>
          <a:xfrm>
            <a:off x="210692" y="5741250"/>
            <a:ext cx="88516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effettuare test di piazzamento di lingua al DISTU: </a:t>
            </a:r>
            <a:r>
              <a:rPr lang="it-IT" sz="20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ferrante@unitus.it</a:t>
            </a:r>
            <a:endParaRPr lang="it-IT" sz="2000" b="1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it-IT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Unità Servizi Linguistici</a:t>
            </a:r>
            <a:r>
              <a:rPr lang="it-IT" sz="20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it-IT" sz="2000" dirty="0">
                <a:hlinkClick r:id="rId4"/>
              </a:rPr>
              <a:t>http://www.unitus.it/it/dipartimento/unita-servizi-linguistici</a:t>
            </a:r>
            <a:r>
              <a:rPr lang="it-IT" sz="2000" dirty="0"/>
              <a:t>  </a:t>
            </a:r>
          </a:p>
          <a:p>
            <a:pPr lvl="0"/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514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1301</Words>
  <Application>Microsoft Office PowerPoint</Application>
  <PresentationFormat>On-screen Show (4:3)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Courier New</vt:lpstr>
      <vt:lpstr>Tema di Office</vt:lpstr>
      <vt:lpstr>La preparazione del Piano di Studi nell’ambito del Programma Erasmus+: passaggi-chiave,  date fondamentali e contatti utili   Bando Erasmus+ 2022-23</vt:lpstr>
      <vt:lpstr>Le fasi pre-partenza (1/2) </vt:lpstr>
      <vt:lpstr>Attività ammesse presso la sede estera </vt:lpstr>
      <vt:lpstr>Il Piano di studi = Learning Agreement (LA) Schema di LA in Excel da riempire e discutere con i docenti di supporto per avere la preventiva approvazione  </vt:lpstr>
      <vt:lpstr>Criteri  </vt:lpstr>
      <vt:lpstr>Le fasi pre-partenza (2/2) </vt:lpstr>
      <vt:lpstr>Nota sui CFU</vt:lpstr>
      <vt:lpstr>Scadenzario pre-partenza  </vt:lpstr>
      <vt:lpstr>Le fasi post-partenza </vt:lpstr>
      <vt:lpstr>Ulteriori informazioni</vt:lpstr>
      <vt:lpstr>Contatti utili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preparazione del Piano di Studi nell’ambito del Programma Erasmus+: passaggi-chiave,  date fondamentali e contatti utili</dc:title>
  <dc:creator>felicetta ripa</dc:creator>
  <cp:lastModifiedBy>Giacomo Branca</cp:lastModifiedBy>
  <cp:revision>35</cp:revision>
  <cp:lastPrinted>2021-05-20T13:03:43Z</cp:lastPrinted>
  <dcterms:modified xsi:type="dcterms:W3CDTF">2022-05-03T11:11:18Z</dcterms:modified>
</cp:coreProperties>
</file>