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7" r:id="rId6"/>
    <p:sldId id="271" r:id="rId7"/>
    <p:sldId id="269" r:id="rId8"/>
    <p:sldId id="261" r:id="rId9"/>
    <p:sldId id="262" r:id="rId10"/>
    <p:sldId id="270" r:id="rId11"/>
    <p:sldId id="265" r:id="rId12"/>
    <p:sldId id="263" r:id="rId13"/>
  </p:sldIdLst>
  <p:sldSz cx="9144000" cy="6858000" type="screen4x3"/>
  <p:notesSz cx="7315200" cy="96012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09"/>
    <p:restoredTop sz="94719"/>
  </p:normalViewPr>
  <p:slideViewPr>
    <p:cSldViewPr snapToGrid="0">
      <p:cViewPr varScale="1">
        <p:scale>
          <a:sx n="68" d="100"/>
          <a:sy n="68" d="100"/>
        </p:scale>
        <p:origin x="154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143587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b" anchorCtr="0">
            <a:noAutofit/>
          </a:bodyPr>
          <a:lstStyle/>
          <a:p>
            <a:pPr algn="r"/>
            <a:fld id="{00000000-1234-1234-1234-123412341234}" type="slidenum">
              <a:rPr lang="it-IT" sz="13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‹N›</a:t>
            </a:fld>
            <a:endParaRPr lang="it-IT" sz="13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30658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9348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9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137" name="Google Shape;137;p9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b" anchorCtr="0">
            <a:noAutofit/>
          </a:bodyPr>
          <a:lstStyle/>
          <a:p>
            <a:pPr algn="r"/>
            <a:fld id="{00000000-1234-1234-1234-123412341234}" type="slidenum">
              <a:rPr lang="it-IT"/>
              <a:pPr algn="r"/>
              <a:t>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66921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143" name="Google Shape;1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35474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143" name="Google Shape;1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129" name="Google Shape;12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14852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" name="Google Shape;54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" name="Google Shape;55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auro.scungio@unitus.it" TargetMode="External"/><Relationship Id="rId7" Type="http://schemas.openxmlformats.org/officeDocument/2006/relationships/hyperlink" Target="mailto:rcimini@unitus.i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bpancino@unitus.it" TargetMode="External"/><Relationship Id="rId5" Type="http://schemas.openxmlformats.org/officeDocument/2006/relationships/hyperlink" Target="mailto:adarcangelis@unitus.it" TargetMode="External"/><Relationship Id="rId4" Type="http://schemas.openxmlformats.org/officeDocument/2006/relationships/hyperlink" Target="mailto:morganti@unitus.it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nitus.it/it/dipartimento/deim/internazionalizzazione-deim/articolo/sportello-internazionale-dei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erasmus@unitus.i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erasmus@unitus.i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tus.it/it/unitus/normativa/articolo/normativa-regolamenti-per-studenti-e-post-lauream-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acebook.com/DipartimentoEconomia.Unitus" TargetMode="External"/><Relationship Id="rId4" Type="http://schemas.openxmlformats.org/officeDocument/2006/relationships/hyperlink" Target="http://www.unitus.it/it/dipartimento/deim/internazionalizzazione-deim/articolo/sportello-internazionale-deim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mailto:bpancino@unitus.it" TargetMode="External"/><Relationship Id="rId13" Type="http://schemas.openxmlformats.org/officeDocument/2006/relationships/hyperlink" Target="mailto:erasmus.deim@unitus.it" TargetMode="External"/><Relationship Id="rId3" Type="http://schemas.openxmlformats.org/officeDocument/2006/relationships/hyperlink" Target="mailto:erasmus@unitus.it" TargetMode="External"/><Relationship Id="rId7" Type="http://schemas.openxmlformats.org/officeDocument/2006/relationships/hyperlink" Target="mailto:morganti@unitus.it" TargetMode="External"/><Relationship Id="rId12" Type="http://schemas.openxmlformats.org/officeDocument/2006/relationships/hyperlink" Target="mailto:paolagi@unitus.i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rcimini@unitus.it" TargetMode="External"/><Relationship Id="rId11" Type="http://schemas.openxmlformats.org/officeDocument/2006/relationships/hyperlink" Target="mailto:filippetti@unitus.it" TargetMode="External"/><Relationship Id="rId5" Type="http://schemas.openxmlformats.org/officeDocument/2006/relationships/hyperlink" Target="mailto:adarcangelis@unitus.it" TargetMode="External"/><Relationship Id="rId10" Type="http://schemas.openxmlformats.org/officeDocument/2006/relationships/hyperlink" Target="mailto:moscetti@unitus.it" TargetMode="External"/><Relationship Id="rId4" Type="http://schemas.openxmlformats.org/officeDocument/2006/relationships/hyperlink" Target="mailto:mauro.scungio@unitus.it" TargetMode="External"/><Relationship Id="rId9" Type="http://schemas.openxmlformats.org/officeDocument/2006/relationships/hyperlink" Target="mailto:didatticaeconomia@unitus.it" TargetMode="External"/><Relationship Id="rId14" Type="http://schemas.openxmlformats.org/officeDocument/2006/relationships/hyperlink" Target="mailto:branca@unitus.it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ferrante@unitus.i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nitus.it/it/dipartimento/unita-servizi-linguistic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3" descr="images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956" r="2956"/>
          <a:stretch/>
        </p:blipFill>
        <p:spPr>
          <a:xfrm>
            <a:off x="3187884" y="0"/>
            <a:ext cx="2594919" cy="1946189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sp>
        <p:nvSpPr>
          <p:cNvPr id="91" name="Google Shape;91;p13"/>
          <p:cNvSpPr txBox="1">
            <a:spLocks noGrp="1"/>
          </p:cNvSpPr>
          <p:nvPr>
            <p:ph type="title"/>
          </p:nvPr>
        </p:nvSpPr>
        <p:spPr>
          <a:xfrm>
            <a:off x="370543" y="5898934"/>
            <a:ext cx="8229600" cy="615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dirty="0"/>
              <a:t>Preparation</a:t>
            </a:r>
            <a:r>
              <a:rPr lang="it-IT" sz="3600" dirty="0"/>
              <a:t> of the Study plan as part of the Erasmus+ Program:</a:t>
            </a:r>
            <a:br>
              <a:rPr lang="it-IT" sz="3600" dirty="0"/>
            </a:br>
            <a:r>
              <a:rPr lang="it-IT" sz="3600" dirty="0"/>
              <a:t>Key steps, deadlines and useful contacts</a:t>
            </a:r>
            <a:br>
              <a:rPr lang="it-IT" sz="3600" dirty="0"/>
            </a:br>
            <a:br>
              <a:rPr lang="it-IT" sz="3600" dirty="0"/>
            </a:br>
            <a:br>
              <a:rPr lang="it-IT" sz="3600" dirty="0"/>
            </a:br>
            <a:r>
              <a:rPr lang="it-IT" sz="3600" b="0" i="1" dirty="0"/>
              <a:t>Erasmus+ call for application 2022-23</a:t>
            </a:r>
            <a:endParaRPr sz="3600" b="0" i="1" dirty="0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1946B0E3-5996-4B16-965D-7DDE9D8CC231}"/>
              </a:ext>
            </a:extLst>
          </p:cNvPr>
          <p:cNvGrpSpPr>
            <a:grpSpLocks/>
          </p:cNvGrpSpPr>
          <p:nvPr/>
        </p:nvGrpSpPr>
        <p:grpSpPr bwMode="auto">
          <a:xfrm>
            <a:off x="209406" y="246229"/>
            <a:ext cx="8669348" cy="1036637"/>
            <a:chOff x="0" y="460"/>
            <a:chExt cx="11273" cy="1632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69673854-130F-4BDB-8E95-F0FD6CB709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3" y="2077"/>
              <a:ext cx="10493" cy="2"/>
              <a:chOff x="653" y="2077"/>
              <a:chExt cx="10493" cy="2"/>
            </a:xfrm>
          </p:grpSpPr>
          <p:sp>
            <p:nvSpPr>
              <p:cNvPr id="4" name="Freeform 4">
                <a:extLst>
                  <a:ext uri="{FF2B5EF4-FFF2-40B4-BE49-F238E27FC236}">
                    <a16:creationId xmlns:a16="http://schemas.microsoft.com/office/drawing/2014/main" id="{42EB6F77-F725-4366-8D1C-E2FBDFDC9A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" y="2077"/>
                <a:ext cx="10493" cy="2"/>
              </a:xfrm>
              <a:custGeom>
                <a:avLst/>
                <a:gdLst>
                  <a:gd name="T0" fmla="+- 0 653 653"/>
                  <a:gd name="T1" fmla="*/ T0 w 10493"/>
                  <a:gd name="T2" fmla="+- 0 11146 653"/>
                  <a:gd name="T3" fmla="*/ T2 w 10493"/>
                </a:gdLst>
                <a:ahLst/>
                <a:cxnLst>
                  <a:cxn ang="0">
                    <a:pos x="T1" y="0"/>
                  </a:cxn>
                  <a:cxn ang="0">
                    <a:pos x="T3" y="0"/>
                  </a:cxn>
                </a:cxnLst>
                <a:rect l="0" t="0" r="r" b="b"/>
                <a:pathLst>
                  <a:path w="10493">
                    <a:moveTo>
                      <a:pt x="0" y="0"/>
                    </a:moveTo>
                    <a:lnTo>
                      <a:pt x="10493" y="0"/>
                    </a:lnTo>
                  </a:path>
                </a:pathLst>
              </a:custGeom>
              <a:noFill/>
              <a:ln w="19558">
                <a:solidFill>
                  <a:srgbClr val="22478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pic>
            <p:nvPicPr>
              <p:cNvPr id="1029" name="Picture 5">
                <a:extLst>
                  <a:ext uri="{FF2B5EF4-FFF2-40B4-BE49-F238E27FC236}">
                    <a16:creationId xmlns:a16="http://schemas.microsoft.com/office/drawing/2014/main" id="{1A08BC10-02F4-4ECE-9785-7CBB5FC489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73" y="632"/>
                <a:ext cx="3499" cy="14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0" name="Picture 6">
                <a:extLst>
                  <a:ext uri="{FF2B5EF4-FFF2-40B4-BE49-F238E27FC236}">
                    <a16:creationId xmlns:a16="http://schemas.microsoft.com/office/drawing/2014/main" id="{7307DA6F-9BB4-4CB8-A23C-BB0EC3274C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460"/>
                <a:ext cx="3873" cy="13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615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FF0000"/>
              </a:buClr>
              <a:buSzPts val="3959"/>
            </a:pPr>
            <a:r>
              <a:rPr lang="it-IT" sz="3959" b="1" dirty="0" err="1">
                <a:solidFill>
                  <a:srgbClr val="FF0000"/>
                </a:solidFill>
              </a:rPr>
              <a:t>Before</a:t>
            </a:r>
            <a:r>
              <a:rPr lang="it-IT" sz="3959" b="1" dirty="0">
                <a:solidFill>
                  <a:srgbClr val="FF0000"/>
                </a:solidFill>
              </a:rPr>
              <a:t> the </a:t>
            </a:r>
            <a:r>
              <a:rPr lang="it-IT" sz="3959" b="1" dirty="0" err="1">
                <a:solidFill>
                  <a:srgbClr val="FF0000"/>
                </a:solidFill>
              </a:rPr>
              <a:t>departure</a:t>
            </a:r>
            <a:r>
              <a:rPr lang="it-IT" sz="3959" b="1" dirty="0">
                <a:solidFill>
                  <a:srgbClr val="FF0000"/>
                </a:solidFill>
              </a:rPr>
              <a:t> (1/2)</a:t>
            </a:r>
            <a:br>
              <a:rPr lang="it-IT" sz="3959" b="1" dirty="0"/>
            </a:br>
            <a:endParaRPr sz="3959" b="1" dirty="0"/>
          </a:p>
        </p:txBody>
      </p:sp>
      <p:sp>
        <p:nvSpPr>
          <p:cNvPr id="97" name="Google Shape;97;p14"/>
          <p:cNvSpPr txBox="1">
            <a:spLocks noGrp="1"/>
          </p:cNvSpPr>
          <p:nvPr>
            <p:ph type="body" idx="1"/>
          </p:nvPr>
        </p:nvSpPr>
        <p:spPr>
          <a:xfrm>
            <a:off x="83763" y="744279"/>
            <a:ext cx="8878754" cy="5839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514350" algn="just">
              <a:lnSpc>
                <a:spcPct val="80000"/>
              </a:lnSpc>
              <a:spcBef>
                <a:spcPts val="0"/>
              </a:spcBef>
              <a:buSzPts val="2550"/>
              <a:buFont typeface="Calibri"/>
              <a:buAutoNum type="arabicPeriod"/>
            </a:pPr>
            <a:r>
              <a:rPr lang="it-IT" sz="2400" dirty="0"/>
              <a:t>The destinations are assigned according to the rankings (via the GOMP system) </a:t>
            </a:r>
          </a:p>
          <a:p>
            <a:pPr marL="514350" lvl="0" indent="-514350" algn="just">
              <a:lnSpc>
                <a:spcPct val="80000"/>
              </a:lnSpc>
              <a:spcBef>
                <a:spcPts val="0"/>
              </a:spcBef>
              <a:buSzPts val="2550"/>
              <a:buFont typeface="Calibri"/>
              <a:buAutoNum type="arabicPeriod"/>
            </a:pPr>
            <a:r>
              <a:rPr lang="it-IT" sz="2400" dirty="0"/>
              <a:t>Preparation of the learning agreement (LA) with the help of Erasmus+ support teachers: </a:t>
            </a:r>
          </a:p>
          <a:p>
            <a:pPr marL="800100" lvl="1">
              <a:buSzPts val="2000"/>
              <a:buFont typeface="Courier New"/>
              <a:buChar char="o"/>
            </a:pPr>
            <a:r>
              <a:rPr lang="it-IT" sz="2400" dirty="0"/>
              <a:t>Engineering : Prof. Mauro Scungio </a:t>
            </a:r>
            <a:r>
              <a:rPr lang="it-IT" sz="2400" dirty="0">
                <a:hlinkClick r:id="rId3"/>
              </a:rPr>
              <a:t>mauro.scungio@unitus.it</a:t>
            </a:r>
            <a:r>
              <a:rPr lang="it-IT" sz="2400" dirty="0"/>
              <a:t> </a:t>
            </a:r>
          </a:p>
          <a:p>
            <a:pPr marL="800100" lvl="1">
              <a:buSzPts val="2000"/>
              <a:buFont typeface="Courier New"/>
              <a:buChar char="o"/>
            </a:pPr>
            <a:r>
              <a:rPr lang="it-IT" sz="2400" dirty="0"/>
              <a:t>ECA (VT): Prof. Patrizio Morganti </a:t>
            </a:r>
            <a:r>
              <a:rPr lang="it-IT" sz="2400" dirty="0">
                <a:hlinkClick r:id="rId4"/>
              </a:rPr>
              <a:t>morganti@unitus.it</a:t>
            </a:r>
            <a:r>
              <a:rPr lang="it-IT" sz="2400" dirty="0"/>
              <a:t> </a:t>
            </a:r>
          </a:p>
          <a:p>
            <a:pPr marL="800100" lvl="1">
              <a:buSzPts val="2000"/>
              <a:buFont typeface="Courier New"/>
              <a:buChar char="o"/>
            </a:pPr>
            <a:r>
              <a:rPr lang="it-IT" sz="2400" dirty="0"/>
              <a:t>AFC &amp; MKQ: Prof.ssa A.M. D’Arcangelis </a:t>
            </a:r>
            <a:r>
              <a:rPr lang="it-IT" sz="2400" dirty="0">
                <a:hlinkClick r:id="rId5"/>
              </a:rPr>
              <a:t>adarcangelis@unitus.it</a:t>
            </a:r>
            <a:r>
              <a:rPr lang="it-IT" sz="2400" dirty="0"/>
              <a:t>   </a:t>
            </a:r>
          </a:p>
          <a:p>
            <a:pPr marL="800100" lvl="1">
              <a:buSzPts val="2000"/>
              <a:buFont typeface="Courier New"/>
              <a:buChar char="o"/>
            </a:pPr>
            <a:r>
              <a:rPr lang="it-IT" sz="2400" dirty="0"/>
              <a:t>SPRI &amp; LM62: Prof.ssa Barbara Pancino </a:t>
            </a:r>
            <a:r>
              <a:rPr lang="it-IT" sz="2400" dirty="0">
                <a:hlinkClick r:id="rId6"/>
              </a:rPr>
              <a:t>bpancino@unitus.it</a:t>
            </a:r>
            <a:r>
              <a:rPr lang="it-IT" sz="2400" dirty="0"/>
              <a:t> </a:t>
            </a:r>
          </a:p>
          <a:p>
            <a:pPr marL="800100" lvl="1">
              <a:buSzPts val="2000"/>
              <a:buFont typeface="Courier New"/>
              <a:buChar char="o"/>
            </a:pPr>
            <a:r>
              <a:rPr lang="it-IT" sz="2400" dirty="0"/>
              <a:t>Civitavecchia center (ECA &amp; E.Circolare): Prof. Riccardo Cimini </a:t>
            </a:r>
            <a:r>
              <a:rPr lang="it-IT" sz="2400" dirty="0">
                <a:hlinkClick r:id="rId7"/>
              </a:rPr>
              <a:t>rcimini@unitus.it</a:t>
            </a:r>
            <a:r>
              <a:rPr lang="it-IT" sz="2400" dirty="0"/>
              <a:t> </a:t>
            </a:r>
          </a:p>
          <a:p>
            <a:pPr marL="800100" lvl="1">
              <a:buSzPts val="2000"/>
              <a:buFont typeface="Courier New"/>
              <a:buChar char="o"/>
            </a:pPr>
            <a:r>
              <a:rPr lang="it-IT" sz="2400" dirty="0"/>
              <a:t>Finance students (curricula di ECA e AFC): Prof.ssa D’Arcangelis </a:t>
            </a:r>
            <a:r>
              <a:rPr lang="it-IT" sz="2400" dirty="0">
                <a:hlinkClick r:id="rId5"/>
              </a:rPr>
              <a:t>adarcangelis@unitus.it</a:t>
            </a:r>
            <a:r>
              <a:rPr lang="it-IT" sz="2400" dirty="0"/>
              <a:t> </a:t>
            </a:r>
          </a:p>
          <a:p>
            <a:pPr marL="0" lvl="0" indent="0" algn="just">
              <a:lnSpc>
                <a:spcPct val="80000"/>
              </a:lnSpc>
              <a:spcBef>
                <a:spcPts val="510"/>
              </a:spcBef>
              <a:buSzPts val="2550"/>
              <a:buNone/>
            </a:pPr>
            <a:r>
              <a:rPr lang="it-IT" sz="2400" b="1" u="sng" dirty="0">
                <a:highlight>
                  <a:srgbClr val="00FFFF"/>
                </a:highlight>
              </a:rPr>
              <a:t>The LA document consist in</a:t>
            </a:r>
            <a:r>
              <a:rPr lang="it-IT" sz="2400" b="1" dirty="0">
                <a:highlight>
                  <a:srgbClr val="00FFFF"/>
                </a:highlight>
              </a:rPr>
              <a:t>:</a:t>
            </a:r>
            <a:endParaRPr lang="it-IT" sz="2400" dirty="0">
              <a:highlight>
                <a:srgbClr val="00FFFF"/>
              </a:highlight>
            </a:endParaRPr>
          </a:p>
          <a:p>
            <a:pPr marL="971550" lvl="1" indent="-514350" algn="just">
              <a:lnSpc>
                <a:spcPct val="80000"/>
              </a:lnSpc>
              <a:spcBef>
                <a:spcPts val="510"/>
              </a:spcBef>
              <a:buSzPts val="2550"/>
              <a:buFont typeface="Calibri"/>
              <a:buAutoNum type="alphaUcPeriod"/>
            </a:pPr>
            <a:r>
              <a:rPr lang="it-IT" sz="2400" b="1" dirty="0">
                <a:highlight>
                  <a:srgbClr val="00FFFF"/>
                </a:highlight>
              </a:rPr>
              <a:t>List of </a:t>
            </a:r>
            <a:r>
              <a:rPr lang="it-IT" sz="2400" b="1" dirty="0" err="1">
                <a:highlight>
                  <a:srgbClr val="00FFFF"/>
                </a:highlight>
              </a:rPr>
              <a:t>courses</a:t>
            </a:r>
            <a:r>
              <a:rPr lang="it-IT" sz="2400" b="1" dirty="0">
                <a:highlight>
                  <a:srgbClr val="00FFFF"/>
                </a:highlight>
              </a:rPr>
              <a:t> </a:t>
            </a:r>
            <a:r>
              <a:rPr lang="it-IT" sz="2400" b="1" dirty="0" err="1">
                <a:highlight>
                  <a:srgbClr val="00FFFF"/>
                </a:highlight>
              </a:rPr>
              <a:t>you</a:t>
            </a:r>
            <a:r>
              <a:rPr lang="it-IT" sz="2400" b="1" dirty="0">
                <a:highlight>
                  <a:srgbClr val="00FFFF"/>
                </a:highlight>
              </a:rPr>
              <a:t> </a:t>
            </a:r>
            <a:r>
              <a:rPr lang="it-IT" sz="2400" b="1" dirty="0" err="1">
                <a:highlight>
                  <a:srgbClr val="00FFFF"/>
                </a:highlight>
              </a:rPr>
              <a:t>want</a:t>
            </a:r>
            <a:r>
              <a:rPr lang="it-IT" sz="2400" b="1" dirty="0">
                <a:highlight>
                  <a:srgbClr val="00FFFF"/>
                </a:highlight>
              </a:rPr>
              <a:t> to </a:t>
            </a:r>
            <a:r>
              <a:rPr lang="it-IT" sz="2400" b="1" dirty="0" err="1">
                <a:highlight>
                  <a:srgbClr val="00FFFF"/>
                </a:highlight>
              </a:rPr>
              <a:t>attend</a:t>
            </a:r>
            <a:endParaRPr lang="it-IT" sz="2400" dirty="0">
              <a:highlight>
                <a:srgbClr val="00FFFF"/>
              </a:highlight>
            </a:endParaRPr>
          </a:p>
          <a:p>
            <a:pPr marL="971550" lvl="1" indent="-514350" algn="just">
              <a:lnSpc>
                <a:spcPct val="80000"/>
              </a:lnSpc>
              <a:spcBef>
                <a:spcPts val="510"/>
              </a:spcBef>
              <a:buSzPts val="2550"/>
              <a:buFont typeface="Calibri"/>
              <a:buAutoNum type="alphaUcPeriod"/>
            </a:pPr>
            <a:r>
              <a:rPr lang="it-IT" sz="2400" b="1" dirty="0" err="1">
                <a:highlight>
                  <a:srgbClr val="00FFFF"/>
                </a:highlight>
              </a:rPr>
              <a:t>Approval</a:t>
            </a:r>
            <a:r>
              <a:rPr lang="it-IT" sz="2400" b="1" dirty="0">
                <a:highlight>
                  <a:srgbClr val="00FFFF"/>
                </a:highlight>
              </a:rPr>
              <a:t> plan (</a:t>
            </a:r>
            <a:r>
              <a:rPr lang="it-IT" sz="2400" b="1" dirty="0" err="1">
                <a:highlight>
                  <a:srgbClr val="00FFFF"/>
                </a:highlight>
              </a:rPr>
              <a:t>correspondence</a:t>
            </a:r>
            <a:r>
              <a:rPr lang="it-IT" sz="2400" b="1" dirty="0">
                <a:highlight>
                  <a:srgbClr val="00FFFF"/>
                </a:highlight>
              </a:rPr>
              <a:t> with </a:t>
            </a:r>
            <a:r>
              <a:rPr lang="it-IT" sz="2400" b="1" dirty="0" err="1">
                <a:highlight>
                  <a:srgbClr val="00FFFF"/>
                </a:highlight>
              </a:rPr>
              <a:t>exams</a:t>
            </a:r>
            <a:r>
              <a:rPr lang="it-IT" sz="2400" b="1" dirty="0">
                <a:highlight>
                  <a:srgbClr val="00FFFF"/>
                </a:highlight>
              </a:rPr>
              <a:t> in Viterbo)</a:t>
            </a:r>
            <a:endParaRPr lang="it-IT" sz="2400" dirty="0">
              <a:highlight>
                <a:srgbClr val="00FFFF"/>
              </a:highlight>
            </a:endParaRPr>
          </a:p>
          <a:p>
            <a:pPr marL="514350" lvl="0" indent="-352425" algn="just" rtl="0">
              <a:lnSpc>
                <a:spcPct val="80000"/>
              </a:lnSpc>
              <a:spcBef>
                <a:spcPts val="51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Calibri"/>
              <a:buNone/>
            </a:pPr>
            <a:endParaRPr sz="2550" dirty="0"/>
          </a:p>
          <a:p>
            <a:pPr marL="342900" lvl="0" indent="-342900" algn="just" rtl="0">
              <a:lnSpc>
                <a:spcPct val="80000"/>
              </a:lnSpc>
              <a:spcBef>
                <a:spcPts val="510"/>
              </a:spcBef>
              <a:spcAft>
                <a:spcPts val="0"/>
              </a:spcAft>
              <a:buClr>
                <a:schemeClr val="dk1"/>
              </a:buClr>
              <a:buSzPts val="2550"/>
              <a:buNone/>
            </a:pPr>
            <a:endParaRPr sz="2550" dirty="0">
              <a:solidFill>
                <a:srgbClr val="00B0F0"/>
              </a:solidFill>
            </a:endParaRPr>
          </a:p>
          <a:p>
            <a:pPr marL="342900" lvl="0" indent="-170180" algn="l" rtl="0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endParaRPr sz="272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>
            <a:spLocks noGrp="1"/>
          </p:cNvSpPr>
          <p:nvPr>
            <p:ph type="title"/>
          </p:nvPr>
        </p:nvSpPr>
        <p:spPr>
          <a:xfrm>
            <a:off x="387399" y="334841"/>
            <a:ext cx="836868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3959"/>
              <a:buFont typeface="Calibri"/>
              <a:buNone/>
            </a:pPr>
            <a:r>
              <a:rPr lang="it-IT" sz="3959" b="1" dirty="0">
                <a:solidFill>
                  <a:srgbClr val="0033CC"/>
                </a:solidFill>
              </a:rPr>
              <a:t>Activities allowed at the foreign University</a:t>
            </a:r>
            <a:endParaRPr dirty="0"/>
          </a:p>
        </p:txBody>
      </p:sp>
      <p:sp>
        <p:nvSpPr>
          <p:cNvPr id="103" name="Google Shape;103;p15"/>
          <p:cNvSpPr txBox="1">
            <a:spLocks noGrp="1"/>
          </p:cNvSpPr>
          <p:nvPr>
            <p:ph type="body" idx="1"/>
          </p:nvPr>
        </p:nvSpPr>
        <p:spPr>
          <a:xfrm>
            <a:off x="387399" y="1243134"/>
            <a:ext cx="8229600" cy="4708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SzPts val="2720"/>
              <a:buNone/>
            </a:pPr>
            <a:r>
              <a:rPr lang="it-IT" sz="2720" dirty="0"/>
              <a:t>    The activities allowed </a:t>
            </a:r>
            <a:r>
              <a:rPr lang="it-IT" sz="2720" dirty="0" err="1"/>
              <a:t>during</a:t>
            </a:r>
            <a:r>
              <a:rPr lang="it-IT" sz="2720" dirty="0"/>
              <a:t> </a:t>
            </a:r>
            <a:r>
              <a:rPr lang="it-IT" sz="2720" dirty="0" err="1"/>
              <a:t>your</a:t>
            </a:r>
            <a:r>
              <a:rPr lang="it-IT" sz="2720" dirty="0"/>
              <a:t> </a:t>
            </a:r>
            <a:r>
              <a:rPr lang="it-IT" sz="2720" dirty="0" err="1"/>
              <a:t>mobility</a:t>
            </a:r>
            <a:r>
              <a:rPr lang="it-IT" sz="2720" dirty="0"/>
              <a:t>, to be </a:t>
            </a:r>
            <a:r>
              <a:rPr lang="it-IT" sz="2720" dirty="0" err="1"/>
              <a:t>specified</a:t>
            </a:r>
            <a:r>
              <a:rPr lang="it-IT" sz="2720" dirty="0"/>
              <a:t> in </a:t>
            </a:r>
            <a:r>
              <a:rPr lang="it-IT" sz="2720" dirty="0" err="1"/>
              <a:t>your</a:t>
            </a:r>
            <a:r>
              <a:rPr lang="it-IT" sz="2720" dirty="0"/>
              <a:t> Learning Agreement, </a:t>
            </a:r>
            <a:r>
              <a:rPr lang="it-IT" sz="2720" dirty="0" err="1"/>
              <a:t>may</a:t>
            </a:r>
            <a:r>
              <a:rPr lang="it-IT" sz="2720" dirty="0"/>
              <a:t> </a:t>
            </a:r>
            <a:r>
              <a:rPr lang="it-IT" sz="2720" dirty="0" err="1"/>
              <a:t>consist</a:t>
            </a:r>
            <a:r>
              <a:rPr lang="it-IT" sz="2720" dirty="0"/>
              <a:t> of:</a:t>
            </a:r>
          </a:p>
          <a:p>
            <a:pPr indent="-457200">
              <a:lnSpc>
                <a:spcPct val="90000"/>
              </a:lnSpc>
              <a:spcBef>
                <a:spcPts val="0"/>
              </a:spcBef>
              <a:buSzPts val="2720"/>
            </a:pPr>
            <a:r>
              <a:rPr lang="it-IT" sz="2720" dirty="0"/>
              <a:t>Educational activities </a:t>
            </a:r>
            <a:r>
              <a:rPr lang="it-IT" sz="2720" u="sng" dirty="0"/>
              <a:t>(courses) and relative assessments tests (exams); </a:t>
            </a:r>
            <a:endParaRPr lang="it-IT" dirty="0"/>
          </a:p>
          <a:p>
            <a:pPr indent="-457200">
              <a:lnSpc>
                <a:spcPct val="90000"/>
              </a:lnSpc>
              <a:spcBef>
                <a:spcPts val="0"/>
              </a:spcBef>
              <a:buSzPts val="2720"/>
            </a:pPr>
            <a:r>
              <a:rPr lang="it-IT" sz="2720" u="sng" dirty="0"/>
              <a:t>preparation of </a:t>
            </a:r>
            <a:r>
              <a:rPr lang="it-IT" sz="2720" u="sng" dirty="0" err="1"/>
              <a:t>thesis</a:t>
            </a:r>
            <a:r>
              <a:rPr lang="it-IT" sz="2720" u="sng" dirty="0"/>
              <a:t>; </a:t>
            </a:r>
            <a:endParaRPr lang="it-IT" dirty="0"/>
          </a:p>
          <a:p>
            <a:pPr indent="-457200">
              <a:lnSpc>
                <a:spcPct val="90000"/>
              </a:lnSpc>
              <a:spcBef>
                <a:spcPts val="0"/>
              </a:spcBef>
              <a:buSzPts val="2720"/>
            </a:pPr>
            <a:r>
              <a:rPr lang="it-IT" sz="2720" u="sng" dirty="0"/>
              <a:t>traineeship (only if allowed by the academic rules). 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endParaRPr sz="2720" dirty="0"/>
          </a:p>
          <a:p>
            <a:pPr marL="342900" lvl="0" algn="ctr">
              <a:lnSpc>
                <a:spcPct val="90000"/>
              </a:lnSpc>
              <a:spcBef>
                <a:spcPts val="544"/>
              </a:spcBef>
              <a:buSzPts val="2720"/>
              <a:buNone/>
            </a:pPr>
            <a:r>
              <a:rPr lang="it-IT" sz="2720" dirty="0">
                <a:highlight>
                  <a:srgbClr val="008080"/>
                </a:highlight>
              </a:rPr>
              <a:t> PhD students must agree on the educational </a:t>
            </a:r>
            <a:r>
              <a:rPr lang="it-IT" sz="2720" dirty="0" err="1">
                <a:highlight>
                  <a:srgbClr val="008080"/>
                </a:highlight>
              </a:rPr>
              <a:t>path</a:t>
            </a:r>
            <a:r>
              <a:rPr lang="it-IT" sz="2720" dirty="0">
                <a:highlight>
                  <a:srgbClr val="008080"/>
                </a:highlight>
              </a:rPr>
              <a:t> to be </a:t>
            </a:r>
            <a:r>
              <a:rPr lang="it-IT" sz="2720" dirty="0" err="1">
                <a:highlight>
                  <a:srgbClr val="008080"/>
                </a:highlight>
              </a:rPr>
              <a:t>taken</a:t>
            </a:r>
            <a:r>
              <a:rPr lang="it-IT" sz="2720" dirty="0">
                <a:highlight>
                  <a:srgbClr val="008080"/>
                </a:highlight>
              </a:rPr>
              <a:t> abroad with </a:t>
            </a:r>
            <a:r>
              <a:rPr lang="it-IT" sz="2720" dirty="0" err="1">
                <a:highlight>
                  <a:srgbClr val="008080"/>
                </a:highlight>
              </a:rPr>
              <a:t>their</a:t>
            </a:r>
            <a:r>
              <a:rPr lang="it-IT" sz="2720" dirty="0">
                <a:highlight>
                  <a:srgbClr val="008080"/>
                </a:highlight>
              </a:rPr>
              <a:t> PhD </a:t>
            </a:r>
            <a:r>
              <a:rPr lang="it-IT" sz="2720" dirty="0" err="1">
                <a:highlight>
                  <a:srgbClr val="008080"/>
                </a:highlight>
              </a:rPr>
              <a:t>coordinators</a:t>
            </a:r>
            <a:r>
              <a:rPr lang="it-IT" sz="2720" dirty="0">
                <a:highlight>
                  <a:srgbClr val="008080"/>
                </a:highlight>
              </a:rPr>
              <a:t>.</a:t>
            </a:r>
            <a:endParaRPr dirty="0">
              <a:highlight>
                <a:srgbClr val="008080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0472" y="2355329"/>
            <a:ext cx="8863056" cy="251375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6"/>
          <p:cNvSpPr txBox="1">
            <a:spLocks noGrp="1"/>
          </p:cNvSpPr>
          <p:nvPr>
            <p:ph type="title"/>
          </p:nvPr>
        </p:nvSpPr>
        <p:spPr>
          <a:xfrm>
            <a:off x="457200" y="1102038"/>
            <a:ext cx="8152228" cy="43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alibri"/>
              <a:buNone/>
            </a:pPr>
            <a:r>
              <a:rPr lang="it-IT" sz="3600" u="sng" dirty="0">
                <a:solidFill>
                  <a:srgbClr val="FF0000"/>
                </a:solidFill>
              </a:rPr>
              <a:t>Learning Agreement (LA)</a:t>
            </a:r>
            <a:br>
              <a:rPr lang="it-IT" sz="3600" dirty="0"/>
            </a:br>
            <a:r>
              <a:rPr lang="it-IT" sz="3600" b="1" dirty="0"/>
              <a:t>Students </a:t>
            </a:r>
            <a:r>
              <a:rPr lang="it-IT" sz="3600" b="1" dirty="0" err="1"/>
              <a:t>have</a:t>
            </a:r>
            <a:r>
              <a:rPr lang="it-IT" sz="3600" b="1" dirty="0"/>
              <a:t> to draft an Excel file with the help of </a:t>
            </a:r>
            <a:r>
              <a:rPr lang="it-IT" sz="3600" b="1" dirty="0" err="1"/>
              <a:t>their</a:t>
            </a:r>
            <a:r>
              <a:rPr lang="it-IT" sz="3600" b="1" dirty="0"/>
              <a:t> </a:t>
            </a:r>
            <a:r>
              <a:rPr lang="it-IT" sz="3600" b="1" dirty="0" err="1"/>
              <a:t>course’s</a:t>
            </a:r>
            <a:r>
              <a:rPr lang="it-IT" sz="3600" b="1" dirty="0"/>
              <a:t> support </a:t>
            </a:r>
            <a:r>
              <a:rPr lang="it-IT" sz="3600" b="1" dirty="0" err="1"/>
              <a:t>teacher</a:t>
            </a:r>
            <a:r>
              <a:rPr lang="it-IT" sz="3600" b="1" dirty="0"/>
              <a:t> in order to </a:t>
            </a:r>
            <a:r>
              <a:rPr lang="it-IT" sz="3600" b="1" dirty="0" err="1"/>
              <a:t>obtain</a:t>
            </a:r>
            <a:r>
              <a:rPr lang="it-IT" sz="3600" b="1" dirty="0"/>
              <a:t> </a:t>
            </a:r>
            <a:r>
              <a:rPr lang="it-IT" sz="3600" b="1" dirty="0" err="1"/>
              <a:t>prior</a:t>
            </a:r>
            <a:r>
              <a:rPr lang="it-IT" sz="3600" b="1" dirty="0"/>
              <a:t> approval</a:t>
            </a:r>
            <a:endParaRPr sz="3959" b="1" dirty="0">
              <a:highlight>
                <a:srgbClr val="FFFF00"/>
              </a:highlight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AEBB105-BEE0-47B2-8ABF-4B2B041D2FC1}"/>
              </a:ext>
            </a:extLst>
          </p:cNvPr>
          <p:cNvSpPr/>
          <p:nvPr/>
        </p:nvSpPr>
        <p:spPr>
          <a:xfrm>
            <a:off x="70236" y="4964832"/>
            <a:ext cx="90035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1800" dirty="0">
                <a:solidFill>
                  <a:schemeClr val="dk1"/>
                </a:solidFill>
                <a:latin typeface="+mj-lt"/>
                <a:cs typeface="Calibri"/>
                <a:sym typeface="Calibri"/>
              </a:rPr>
              <a:t>In the DEIM website (‘International’ </a:t>
            </a:r>
            <a:r>
              <a:rPr lang="it-IT" sz="1800" dirty="0" err="1">
                <a:solidFill>
                  <a:schemeClr val="dk1"/>
                </a:solidFill>
                <a:latin typeface="+mj-lt"/>
                <a:cs typeface="Calibri"/>
                <a:sym typeface="Calibri"/>
              </a:rPr>
              <a:t>section</a:t>
            </a:r>
            <a:r>
              <a:rPr lang="it-IT" sz="1800" dirty="0">
                <a:solidFill>
                  <a:schemeClr val="dk1"/>
                </a:solidFill>
                <a:latin typeface="+mj-lt"/>
                <a:cs typeface="Calibri"/>
                <a:sym typeface="Calibri"/>
              </a:rPr>
              <a:t>)</a:t>
            </a:r>
          </a:p>
          <a:p>
            <a:pPr lvl="0"/>
            <a:r>
              <a:rPr lang="it-IT" sz="1800" dirty="0">
                <a:latin typeface="+mj-lt"/>
                <a:hlinkClick r:id="rId4"/>
              </a:rPr>
              <a:t>http://www.unitus.it/it/dipartimento/deim/internazionalizzazione-deim/articolo/sportello-internazionale-deim</a:t>
            </a:r>
            <a:r>
              <a:rPr lang="it-IT" sz="1800" dirty="0">
                <a:latin typeface="+mj-lt"/>
              </a:rPr>
              <a:t> you will find: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it-IT" sz="1800" dirty="0">
              <a:latin typeface="+mj-lt"/>
            </a:endParaRPr>
          </a:p>
          <a:p>
            <a:pPr lvl="0"/>
            <a:r>
              <a:rPr lang="it-IT" sz="1800" dirty="0">
                <a:latin typeface="+mj-lt"/>
              </a:rPr>
              <a:t>A) An Excel File</a:t>
            </a:r>
          </a:p>
          <a:p>
            <a:pPr lvl="0"/>
            <a:r>
              <a:rPr lang="it-IT" sz="1800" dirty="0">
                <a:latin typeface="+mj-lt"/>
              </a:rPr>
              <a:t>B) LA examples, </a:t>
            </a:r>
            <a:r>
              <a:rPr lang="it-IT" sz="1800" dirty="0" err="1">
                <a:latin typeface="+mj-lt"/>
              </a:rPr>
              <a:t>sorted</a:t>
            </a:r>
            <a:r>
              <a:rPr lang="it-IT" sz="1800" dirty="0">
                <a:latin typeface="+mj-lt"/>
              </a:rPr>
              <a:t> by </a:t>
            </a:r>
            <a:r>
              <a:rPr lang="it-IT" sz="1800" dirty="0" err="1">
                <a:latin typeface="+mj-lt"/>
              </a:rPr>
              <a:t>destination</a:t>
            </a:r>
            <a:endParaRPr lang="it-IT" sz="1800" dirty="0"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title"/>
          </p:nvPr>
        </p:nvSpPr>
        <p:spPr>
          <a:xfrm>
            <a:off x="457200" y="90742"/>
            <a:ext cx="8229600" cy="96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just">
              <a:buClr>
                <a:srgbClr val="FF0000"/>
              </a:buClr>
              <a:buSzPts val="3600"/>
            </a:pPr>
            <a:r>
              <a:rPr lang="it-IT" sz="3600" u="sng" dirty="0">
                <a:solidFill>
                  <a:srgbClr val="FF0000"/>
                </a:solidFill>
              </a:rPr>
              <a:t>Criteria</a:t>
            </a:r>
            <a:br>
              <a:rPr lang="it-IT" sz="3600" dirty="0"/>
            </a:br>
            <a:br>
              <a:rPr lang="it-IT" sz="2400" dirty="0"/>
            </a:br>
            <a:endParaRPr sz="2400" dirty="0">
              <a:highlight>
                <a:srgbClr val="FFFF00"/>
              </a:highlight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14E066-407C-4C65-8204-8B19375C7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65" y="5453558"/>
            <a:ext cx="8397123" cy="115528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7E05B93-DC83-42C5-8A33-7ADEB9F3B096}"/>
              </a:ext>
            </a:extLst>
          </p:cNvPr>
          <p:cNvSpPr/>
          <p:nvPr/>
        </p:nvSpPr>
        <p:spPr>
          <a:xfrm>
            <a:off x="446731" y="751120"/>
            <a:ext cx="839712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Correspondence of the </a:t>
            </a:r>
            <a:r>
              <a:rPr lang="it-IT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title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it-IT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content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 of the </a:t>
            </a:r>
            <a:r>
              <a:rPr lang="it-IT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course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 (program comparison)</a:t>
            </a:r>
          </a:p>
          <a:p>
            <a:pPr marL="342900" indent="-342900" algn="just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Pay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attention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 to: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teaching semester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language of the courses 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level (bachelor/master)</a:t>
            </a:r>
          </a:p>
          <a:p>
            <a:pPr lvl="1" algn="just"/>
            <a:endParaRPr lang="it-I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1" indent="-342900" algn="just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The total number of credits must correspond both in the study plan abroad and in that of </a:t>
            </a:r>
            <a:r>
              <a:rPr lang="it-IT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approval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, with a tolerance of 2 ECTS per exam</a:t>
            </a:r>
          </a:p>
          <a:p>
            <a:pPr marL="342900" lvl="1" indent="-342900" algn="just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For example:</a:t>
            </a:r>
          </a:p>
        </p:txBody>
      </p:sp>
    </p:spTree>
    <p:extLst>
      <p:ext uri="{BB962C8B-B14F-4D97-AF65-F5344CB8AC3E}">
        <p14:creationId xmlns:p14="http://schemas.microsoft.com/office/powerpoint/2010/main" val="400740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>
            <a:spLocks noGrp="1"/>
          </p:cNvSpPr>
          <p:nvPr>
            <p:ph type="title"/>
          </p:nvPr>
        </p:nvSpPr>
        <p:spPr>
          <a:xfrm>
            <a:off x="457200" y="160588"/>
            <a:ext cx="8229600" cy="615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FF0000"/>
              </a:buClr>
              <a:buSzPts val="3959"/>
            </a:pPr>
            <a:r>
              <a:rPr lang="it-IT" sz="3959" b="1" dirty="0" err="1">
                <a:solidFill>
                  <a:srgbClr val="FF0000"/>
                </a:solidFill>
              </a:rPr>
              <a:t>Before</a:t>
            </a:r>
            <a:r>
              <a:rPr lang="it-IT" sz="3959" b="1" dirty="0">
                <a:solidFill>
                  <a:srgbClr val="FF0000"/>
                </a:solidFill>
              </a:rPr>
              <a:t> the </a:t>
            </a:r>
            <a:r>
              <a:rPr lang="it-IT" sz="3959" b="1" dirty="0" err="1">
                <a:solidFill>
                  <a:srgbClr val="FF0000"/>
                </a:solidFill>
              </a:rPr>
              <a:t>departure</a:t>
            </a:r>
            <a:r>
              <a:rPr lang="it-IT" sz="3959" b="1" dirty="0">
                <a:solidFill>
                  <a:srgbClr val="FF0000"/>
                </a:solidFill>
              </a:rPr>
              <a:t> (2/2)</a:t>
            </a:r>
            <a:endParaRPr sz="3959" b="1" dirty="0"/>
          </a:p>
        </p:txBody>
      </p:sp>
      <p:sp>
        <p:nvSpPr>
          <p:cNvPr id="97" name="Google Shape;97;p14"/>
          <p:cNvSpPr txBox="1">
            <a:spLocks noGrp="1"/>
          </p:cNvSpPr>
          <p:nvPr>
            <p:ph type="body" idx="1"/>
          </p:nvPr>
        </p:nvSpPr>
        <p:spPr>
          <a:xfrm>
            <a:off x="287079" y="744279"/>
            <a:ext cx="8399721" cy="5839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80000"/>
              </a:lnSpc>
              <a:spcBef>
                <a:spcPts val="0"/>
              </a:spcBef>
              <a:buSzPts val="2550"/>
              <a:buNone/>
            </a:pPr>
            <a:r>
              <a:rPr lang="it-IT" sz="2550" dirty="0"/>
              <a:t>3. </a:t>
            </a:r>
            <a:r>
              <a:rPr lang="it-IT" sz="2550" u="sng" dirty="0"/>
              <a:t>After </a:t>
            </a:r>
            <a:r>
              <a:rPr lang="it-IT" sz="2550" u="sng" dirty="0" err="1"/>
              <a:t>having</a:t>
            </a:r>
            <a:r>
              <a:rPr lang="it-IT" sz="2550" u="sng" dirty="0"/>
              <a:t> </a:t>
            </a:r>
            <a:r>
              <a:rPr lang="it-IT" sz="2550" u="sng" dirty="0" err="1"/>
              <a:t>obtained</a:t>
            </a:r>
            <a:r>
              <a:rPr lang="it-IT" sz="2550" u="sng" dirty="0"/>
              <a:t> a </a:t>
            </a:r>
            <a:r>
              <a:rPr lang="it-IT" sz="2550" u="sng" dirty="0" err="1"/>
              <a:t>prior</a:t>
            </a:r>
            <a:r>
              <a:rPr lang="it-IT" sz="2550" u="sng" dirty="0"/>
              <a:t> </a:t>
            </a:r>
            <a:r>
              <a:rPr lang="it-IT" sz="2550" u="sng" dirty="0" err="1"/>
              <a:t>approval</a:t>
            </a:r>
            <a:r>
              <a:rPr lang="it-IT" sz="2550" u="sng" dirty="0"/>
              <a:t> of </a:t>
            </a:r>
            <a:r>
              <a:rPr lang="it-IT" sz="2550" u="sng" dirty="0" err="1"/>
              <a:t>your</a:t>
            </a:r>
            <a:r>
              <a:rPr lang="it-IT" sz="2550" u="sng" dirty="0"/>
              <a:t> Study Plan (in Excel format) from </a:t>
            </a:r>
            <a:r>
              <a:rPr lang="it-IT" sz="2550" u="sng" dirty="0" err="1"/>
              <a:t>your</a:t>
            </a:r>
            <a:r>
              <a:rPr lang="it-IT" sz="2550" u="sng" dirty="0"/>
              <a:t> </a:t>
            </a:r>
            <a:r>
              <a:rPr lang="it-IT" sz="2550" u="sng" dirty="0" err="1"/>
              <a:t>course’s</a:t>
            </a:r>
            <a:r>
              <a:rPr lang="it-IT" sz="2550" u="sng" dirty="0"/>
              <a:t> support teacher</a:t>
            </a:r>
            <a:r>
              <a:rPr lang="it-IT" sz="2550" dirty="0"/>
              <a:t>, the LA has to be </a:t>
            </a:r>
            <a:r>
              <a:rPr lang="it-IT" sz="2550" dirty="0" err="1"/>
              <a:t>filled</a:t>
            </a:r>
            <a:r>
              <a:rPr lang="it-IT" sz="2550" dirty="0"/>
              <a:t> out and signed in the GOMP system</a:t>
            </a:r>
            <a:br>
              <a:rPr lang="it-IT" sz="2550" dirty="0"/>
            </a:br>
            <a:r>
              <a:rPr lang="it-IT" sz="2550" dirty="0"/>
              <a:t>[for more information, </a:t>
            </a:r>
            <a:r>
              <a:rPr lang="it-IT" sz="2550" dirty="0" err="1"/>
              <a:t>you</a:t>
            </a:r>
            <a:r>
              <a:rPr lang="it-IT" sz="2550" dirty="0"/>
              <a:t> </a:t>
            </a:r>
            <a:r>
              <a:rPr lang="it-IT" sz="2550" dirty="0" err="1"/>
              <a:t>may</a:t>
            </a:r>
            <a:r>
              <a:rPr lang="it-IT" sz="2550" dirty="0"/>
              <a:t> contact the international office </a:t>
            </a:r>
            <a:r>
              <a:rPr lang="it-IT" sz="2550" dirty="0" err="1"/>
              <a:t>at</a:t>
            </a:r>
            <a:r>
              <a:rPr lang="it-IT" sz="2550" dirty="0"/>
              <a:t> the email </a:t>
            </a:r>
            <a:r>
              <a:rPr lang="it-IT" sz="2550" dirty="0" err="1"/>
              <a:t>address</a:t>
            </a:r>
            <a:r>
              <a:rPr lang="it-IT" sz="2550" dirty="0"/>
              <a:t> </a:t>
            </a:r>
            <a:r>
              <a:rPr lang="it-IT" sz="2550" dirty="0">
                <a:hlinkClick r:id="rId3"/>
              </a:rPr>
              <a:t>erasmus@unitus.it</a:t>
            </a:r>
            <a:r>
              <a:rPr lang="it-IT" sz="2550" dirty="0"/>
              <a:t>] </a:t>
            </a: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50"/>
              <a:buNone/>
            </a:pPr>
            <a:endParaRPr lang="it-IT" sz="2550" dirty="0"/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50"/>
              <a:buNone/>
            </a:pPr>
            <a:endParaRPr lang="it-IT" sz="2550" dirty="0"/>
          </a:p>
          <a:p>
            <a:pPr marL="0" lvl="0" indent="0" algn="just">
              <a:lnSpc>
                <a:spcPct val="80000"/>
              </a:lnSpc>
              <a:spcBef>
                <a:spcPts val="0"/>
              </a:spcBef>
              <a:buSzPts val="2550"/>
              <a:buNone/>
            </a:pPr>
            <a:r>
              <a:rPr lang="it-IT" sz="2550" dirty="0"/>
              <a:t>4. Once the LA is signed by the Erasmus+ DEIM Coordinator (Prof. Branca), </a:t>
            </a:r>
            <a:r>
              <a:rPr lang="it-IT" sz="2550" dirty="0" err="1"/>
              <a:t>it</a:t>
            </a:r>
            <a:r>
              <a:rPr lang="it-IT" sz="2550" dirty="0"/>
              <a:t> </a:t>
            </a:r>
            <a:r>
              <a:rPr lang="it-IT" sz="2550" dirty="0" err="1"/>
              <a:t>is</a:t>
            </a:r>
            <a:r>
              <a:rPr lang="it-IT" sz="2550" dirty="0"/>
              <a:t> sent to the DEIM </a:t>
            </a:r>
            <a:r>
              <a:rPr lang="it-IT" sz="2550" dirty="0" err="1"/>
              <a:t>Academic</a:t>
            </a:r>
            <a:r>
              <a:rPr lang="it-IT" sz="2550" dirty="0"/>
              <a:t> Office for a definitive </a:t>
            </a:r>
            <a:r>
              <a:rPr lang="it-IT" sz="2550" dirty="0" err="1"/>
              <a:t>approval</a:t>
            </a:r>
            <a:r>
              <a:rPr lang="it-IT" sz="2550" dirty="0"/>
              <a:t> by the Department. After </a:t>
            </a:r>
            <a:r>
              <a:rPr lang="it-IT" sz="2550" dirty="0" err="1"/>
              <a:t>that</a:t>
            </a:r>
            <a:r>
              <a:rPr lang="it-IT" sz="2550" dirty="0"/>
              <a:t>, the LA </a:t>
            </a:r>
            <a:r>
              <a:rPr lang="it-IT" sz="2550" dirty="0" err="1"/>
              <a:t>is</a:t>
            </a:r>
            <a:r>
              <a:rPr lang="it-IT" sz="2550" dirty="0"/>
              <a:t> </a:t>
            </a:r>
            <a:r>
              <a:rPr lang="it-IT" sz="2550" dirty="0" err="1"/>
              <a:t>sent</a:t>
            </a:r>
            <a:r>
              <a:rPr lang="it-IT" sz="2550" dirty="0"/>
              <a:t> to </a:t>
            </a:r>
            <a:r>
              <a:rPr lang="it-IT" sz="2550" dirty="0" err="1"/>
              <a:t>your</a:t>
            </a:r>
            <a:r>
              <a:rPr lang="it-IT" sz="2550" dirty="0"/>
              <a:t> host University.</a:t>
            </a:r>
          </a:p>
          <a:p>
            <a:pPr marL="0" lvl="0" indent="0" algn="just">
              <a:lnSpc>
                <a:spcPct val="80000"/>
              </a:lnSpc>
              <a:spcBef>
                <a:spcPts val="0"/>
              </a:spcBef>
              <a:buSzPts val="2550"/>
              <a:buNone/>
            </a:pPr>
            <a:endParaRPr dirty="0"/>
          </a:p>
          <a:p>
            <a:pPr marL="0" lvl="0" indent="0" algn="just">
              <a:lnSpc>
                <a:spcPct val="80000"/>
              </a:lnSpc>
              <a:spcBef>
                <a:spcPts val="510"/>
              </a:spcBef>
              <a:buSzPts val="2550"/>
              <a:buNone/>
            </a:pPr>
            <a:r>
              <a:rPr lang="it-IT" sz="2550" dirty="0"/>
              <a:t>5. </a:t>
            </a:r>
            <a:r>
              <a:rPr lang="it-IT" sz="2550" dirty="0" err="1"/>
              <a:t>You’re</a:t>
            </a:r>
            <a:r>
              <a:rPr lang="it-IT" sz="2550" dirty="0"/>
              <a:t> ready for departure! (</a:t>
            </a:r>
            <a:r>
              <a:rPr lang="it-IT" sz="2550" b="1" u="sng" dirty="0"/>
              <a:t>I or II semester  2022/23</a:t>
            </a:r>
            <a:r>
              <a:rPr lang="it-IT" sz="2550" dirty="0"/>
              <a:t>)</a:t>
            </a:r>
            <a:endParaRPr dirty="0"/>
          </a:p>
          <a:p>
            <a:pPr marL="514350" lvl="0" indent="-352425" algn="just" rtl="0">
              <a:lnSpc>
                <a:spcPct val="80000"/>
              </a:lnSpc>
              <a:spcBef>
                <a:spcPts val="51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Calibri"/>
              <a:buNone/>
            </a:pPr>
            <a:endParaRPr sz="2550" dirty="0"/>
          </a:p>
          <a:p>
            <a:pPr marL="342900" lvl="0" indent="-342900" algn="just" rtl="0">
              <a:lnSpc>
                <a:spcPct val="80000"/>
              </a:lnSpc>
              <a:spcBef>
                <a:spcPts val="510"/>
              </a:spcBef>
              <a:spcAft>
                <a:spcPts val="0"/>
              </a:spcAft>
              <a:buClr>
                <a:schemeClr val="dk1"/>
              </a:buClr>
              <a:buSzPts val="2550"/>
              <a:buNone/>
            </a:pPr>
            <a:endParaRPr sz="2550" dirty="0">
              <a:solidFill>
                <a:srgbClr val="00B0F0"/>
              </a:solidFill>
            </a:endParaRPr>
          </a:p>
          <a:p>
            <a:pPr marL="342900" lvl="0" indent="-170180" algn="l" rtl="0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endParaRPr sz="2720" dirty="0"/>
          </a:p>
        </p:txBody>
      </p:sp>
    </p:spTree>
    <p:extLst>
      <p:ext uri="{BB962C8B-B14F-4D97-AF65-F5344CB8AC3E}">
        <p14:creationId xmlns:p14="http://schemas.microsoft.com/office/powerpoint/2010/main" val="163163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>
            <a:spLocks noGrp="1"/>
          </p:cNvSpPr>
          <p:nvPr>
            <p:ph type="title"/>
          </p:nvPr>
        </p:nvSpPr>
        <p:spPr>
          <a:xfrm>
            <a:off x="616945" y="51273"/>
            <a:ext cx="8229600" cy="583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rgbClr val="0033CC"/>
              </a:buClr>
              <a:buSzPts val="4400"/>
            </a:pPr>
            <a:r>
              <a:rPr lang="it-IT" b="1" i="1" dirty="0">
                <a:solidFill>
                  <a:srgbClr val="0033CC"/>
                </a:solidFill>
              </a:rPr>
              <a:t>About </a:t>
            </a:r>
            <a:r>
              <a:rPr lang="it-IT" b="1" i="1" dirty="0" err="1">
                <a:solidFill>
                  <a:srgbClr val="0033CC"/>
                </a:solidFill>
              </a:rPr>
              <a:t>your</a:t>
            </a:r>
            <a:r>
              <a:rPr lang="it-IT" b="1" i="1" dirty="0">
                <a:solidFill>
                  <a:srgbClr val="0033CC"/>
                </a:solidFill>
              </a:rPr>
              <a:t> </a:t>
            </a:r>
            <a:r>
              <a:rPr lang="it-IT" b="1" i="1" dirty="0" err="1">
                <a:solidFill>
                  <a:srgbClr val="0033CC"/>
                </a:solidFill>
              </a:rPr>
              <a:t>CFUs</a:t>
            </a:r>
            <a:endParaRPr dirty="0"/>
          </a:p>
        </p:txBody>
      </p:sp>
      <p:sp>
        <p:nvSpPr>
          <p:cNvPr id="140" name="Google Shape;140;p21"/>
          <p:cNvSpPr txBox="1">
            <a:spLocks noGrp="1"/>
          </p:cNvSpPr>
          <p:nvPr>
            <p:ph type="body" idx="1"/>
          </p:nvPr>
        </p:nvSpPr>
        <p:spPr>
          <a:xfrm>
            <a:off x="174504" y="802719"/>
            <a:ext cx="8672041" cy="5577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algn="just">
              <a:spcBef>
                <a:spcPts val="0"/>
              </a:spcBef>
              <a:buSzPts val="2000"/>
            </a:pPr>
            <a:r>
              <a:rPr lang="it-IT" sz="2400" dirty="0"/>
              <a:t>The recognition of CFUs takes place according to the LA. The Department </a:t>
            </a:r>
            <a:r>
              <a:rPr lang="it-IT" sz="2400" dirty="0" err="1"/>
              <a:t>may</a:t>
            </a:r>
            <a:r>
              <a:rPr lang="it-IT" sz="2400" dirty="0"/>
              <a:t> </a:t>
            </a:r>
            <a:r>
              <a:rPr lang="it-IT" sz="2400" dirty="0" err="1"/>
              <a:t>only</a:t>
            </a:r>
            <a:r>
              <a:rPr lang="it-IT" sz="2400" dirty="0"/>
              <a:t> </a:t>
            </a:r>
            <a:r>
              <a:rPr lang="it-IT" sz="2400" dirty="0" err="1"/>
              <a:t>recognise</a:t>
            </a:r>
            <a:r>
              <a:rPr lang="it-IT" sz="2400" dirty="0"/>
              <a:t> the </a:t>
            </a:r>
            <a:r>
              <a:rPr lang="it-IT" sz="2400" dirty="0" err="1"/>
              <a:t>CFUs</a:t>
            </a:r>
            <a:r>
              <a:rPr lang="it-IT" sz="2400" dirty="0"/>
              <a:t> </a:t>
            </a:r>
            <a:r>
              <a:rPr lang="it-IT" sz="2400" dirty="0" err="1"/>
              <a:t>that</a:t>
            </a:r>
            <a:r>
              <a:rPr lang="it-IT" sz="2400" dirty="0"/>
              <a:t> are </a:t>
            </a:r>
            <a:r>
              <a:rPr lang="it-IT" sz="2400" dirty="0" err="1"/>
              <a:t>stated</a:t>
            </a:r>
            <a:r>
              <a:rPr lang="it-IT" sz="2400" dirty="0"/>
              <a:t> in </a:t>
            </a:r>
            <a:r>
              <a:rPr lang="it-IT" sz="2400" dirty="0" err="1"/>
              <a:t>your</a:t>
            </a:r>
            <a:r>
              <a:rPr lang="it-IT" sz="2400" dirty="0"/>
              <a:t> </a:t>
            </a:r>
            <a:r>
              <a:rPr lang="it-IT" sz="2400" dirty="0" err="1"/>
              <a:t>Transcripts</a:t>
            </a:r>
            <a:r>
              <a:rPr lang="it-IT" sz="2400" dirty="0"/>
              <a:t> of Records.</a:t>
            </a:r>
          </a:p>
          <a:p>
            <a:pPr marL="342900" algn="just">
              <a:spcBef>
                <a:spcPts val="0"/>
              </a:spcBef>
              <a:buSzPts val="2000"/>
            </a:pPr>
            <a:r>
              <a:rPr lang="it-IT" sz="2400" dirty="0" err="1"/>
              <a:t>You</a:t>
            </a:r>
            <a:r>
              <a:rPr lang="it-IT" sz="2400" dirty="0"/>
              <a:t> are </a:t>
            </a:r>
            <a:r>
              <a:rPr lang="it-IT" sz="2400" dirty="0" err="1"/>
              <a:t>allowed</a:t>
            </a:r>
            <a:r>
              <a:rPr lang="it-IT" sz="2400" dirty="0"/>
              <a:t> to </a:t>
            </a:r>
            <a:r>
              <a:rPr lang="it-IT" sz="2400" dirty="0" err="1"/>
              <a:t>not</a:t>
            </a:r>
            <a:r>
              <a:rPr lang="it-IT" sz="2400" dirty="0"/>
              <a:t> </a:t>
            </a:r>
            <a:r>
              <a:rPr lang="it-IT" sz="2400" dirty="0" err="1"/>
              <a:t>carry</a:t>
            </a:r>
            <a:r>
              <a:rPr lang="it-IT" sz="2400" dirty="0"/>
              <a:t> out </a:t>
            </a:r>
            <a:r>
              <a:rPr lang="it-IT" sz="2400" dirty="0" err="1"/>
              <a:t>all</a:t>
            </a:r>
            <a:r>
              <a:rPr lang="it-IT" sz="2400" dirty="0"/>
              <a:t> of the activities </a:t>
            </a:r>
            <a:r>
              <a:rPr lang="it-IT" sz="2400" dirty="0" err="1"/>
              <a:t>planned</a:t>
            </a:r>
            <a:r>
              <a:rPr lang="it-IT" sz="2400" dirty="0"/>
              <a:t> in </a:t>
            </a:r>
            <a:r>
              <a:rPr lang="it-IT" sz="2400" dirty="0" err="1"/>
              <a:t>your</a:t>
            </a:r>
            <a:r>
              <a:rPr lang="it-IT" sz="2400" dirty="0"/>
              <a:t> LA, </a:t>
            </a:r>
            <a:r>
              <a:rPr lang="it-IT" sz="2400" dirty="0" err="1"/>
              <a:t>as</a:t>
            </a:r>
            <a:r>
              <a:rPr lang="it-IT" sz="2400" dirty="0"/>
              <a:t> long </a:t>
            </a:r>
            <a:r>
              <a:rPr lang="it-IT" sz="2400" dirty="0" err="1"/>
              <a:t>as</a:t>
            </a:r>
            <a:r>
              <a:rPr lang="it-IT" sz="2400" dirty="0"/>
              <a:t> </a:t>
            </a:r>
            <a:r>
              <a:rPr lang="it-IT" sz="2400" dirty="0" err="1"/>
              <a:t>you</a:t>
            </a:r>
            <a:r>
              <a:rPr lang="it-IT" sz="2400" dirty="0"/>
              <a:t> </a:t>
            </a:r>
            <a:r>
              <a:rPr lang="it-IT" sz="2400" dirty="0" err="1"/>
              <a:t>obtain</a:t>
            </a:r>
            <a:r>
              <a:rPr lang="it-IT" sz="2400" dirty="0"/>
              <a:t> </a:t>
            </a:r>
            <a:r>
              <a:rPr lang="it-IT" sz="2400" dirty="0" err="1"/>
              <a:t>at</a:t>
            </a:r>
            <a:r>
              <a:rPr lang="it-IT" sz="2400" dirty="0"/>
              <a:t> </a:t>
            </a:r>
            <a:r>
              <a:rPr lang="it-IT" sz="2400" dirty="0" err="1"/>
              <a:t>least</a:t>
            </a:r>
            <a:r>
              <a:rPr lang="it-IT" sz="2400" dirty="0"/>
              <a:t> 12 credits.</a:t>
            </a:r>
          </a:p>
          <a:p>
            <a:pPr marL="342900" algn="just">
              <a:spcBef>
                <a:spcPts val="0"/>
              </a:spcBef>
              <a:buSzPts val="2000"/>
            </a:pPr>
            <a:r>
              <a:rPr lang="it-IT" sz="2400" dirty="0"/>
              <a:t>Students who have </a:t>
            </a:r>
            <a:r>
              <a:rPr lang="it-IT" sz="2400" dirty="0" err="1"/>
              <a:t>not</a:t>
            </a:r>
            <a:r>
              <a:rPr lang="it-IT" sz="2400" dirty="0"/>
              <a:t> </a:t>
            </a:r>
            <a:r>
              <a:rPr lang="it-IT" sz="2400" dirty="0" err="1"/>
              <a:t>earned</a:t>
            </a:r>
            <a:r>
              <a:rPr lang="it-IT" sz="2400" dirty="0"/>
              <a:t> the </a:t>
            </a:r>
            <a:r>
              <a:rPr lang="it-IT" sz="2400" dirty="0" err="1"/>
              <a:t>pre-planned</a:t>
            </a:r>
            <a:r>
              <a:rPr lang="it-IT" sz="2400" dirty="0"/>
              <a:t> credits must </a:t>
            </a:r>
            <a:r>
              <a:rPr lang="it-IT" sz="2400" dirty="0" err="1"/>
              <a:t>all</a:t>
            </a:r>
            <a:r>
              <a:rPr lang="it-IT" sz="2400" dirty="0"/>
              <a:t> the </a:t>
            </a:r>
            <a:r>
              <a:rPr lang="it-IT" sz="2400" dirty="0" err="1"/>
              <a:t>same</a:t>
            </a:r>
            <a:r>
              <a:rPr lang="it-IT" sz="2400" dirty="0"/>
              <a:t> submit a statement issued by the host institution attesting </a:t>
            </a:r>
            <a:r>
              <a:rPr lang="it-IT" sz="2400" dirty="0" err="1"/>
              <a:t>their</a:t>
            </a:r>
            <a:r>
              <a:rPr lang="it-IT" sz="2400" dirty="0"/>
              <a:t> </a:t>
            </a:r>
            <a:r>
              <a:rPr lang="it-IT" sz="2400" dirty="0" err="1"/>
              <a:t>participation</a:t>
            </a:r>
            <a:r>
              <a:rPr lang="it-IT" sz="2400" dirty="0"/>
              <a:t> in the teaching activities.</a:t>
            </a:r>
          </a:p>
          <a:p>
            <a:pPr marL="342900" algn="just">
              <a:spcBef>
                <a:spcPts val="0"/>
              </a:spcBef>
              <a:buSzPts val="2000"/>
            </a:pPr>
            <a:r>
              <a:rPr lang="it-IT" sz="2400" dirty="0"/>
              <a:t>In the case of a </a:t>
            </a:r>
            <a:r>
              <a:rPr lang="it-IT" sz="2400" dirty="0" err="1"/>
              <a:t>mobility</a:t>
            </a:r>
            <a:r>
              <a:rPr lang="it-IT" sz="2400" dirty="0"/>
              <a:t> for internship purposes that is </a:t>
            </a:r>
            <a:r>
              <a:rPr lang="it-IT" sz="2400" dirty="0" err="1"/>
              <a:t>not</a:t>
            </a:r>
            <a:r>
              <a:rPr lang="it-IT" sz="2400" dirty="0"/>
              <a:t> </a:t>
            </a:r>
            <a:r>
              <a:rPr lang="it-IT" sz="2400" dirty="0" err="1"/>
              <a:t>required</a:t>
            </a:r>
            <a:r>
              <a:rPr lang="it-IT" sz="2400" dirty="0"/>
              <a:t> by the </a:t>
            </a:r>
            <a:r>
              <a:rPr lang="it-IT" sz="2400" dirty="0" err="1"/>
              <a:t>student’s</a:t>
            </a:r>
            <a:r>
              <a:rPr lang="it-IT" sz="2400" dirty="0"/>
              <a:t> course of study, the University </a:t>
            </a:r>
            <a:r>
              <a:rPr lang="it-IT" sz="2400" dirty="0" err="1"/>
              <a:t>supervises</a:t>
            </a:r>
            <a:r>
              <a:rPr lang="it-IT" sz="2400" dirty="0"/>
              <a:t> </a:t>
            </a:r>
            <a:r>
              <a:rPr lang="it-IT" sz="2400" dirty="0" err="1"/>
              <a:t>this</a:t>
            </a:r>
            <a:r>
              <a:rPr lang="it-IT" sz="2400" dirty="0"/>
              <a:t> activity (certified by the </a:t>
            </a:r>
            <a:r>
              <a:rPr lang="it-IT" sz="2400" dirty="0" err="1"/>
              <a:t>host</a:t>
            </a:r>
            <a:r>
              <a:rPr lang="it-IT" sz="2400" dirty="0"/>
              <a:t> institution) in the Diploma </a:t>
            </a:r>
            <a:r>
              <a:rPr lang="it-IT" sz="2400" dirty="0" err="1"/>
              <a:t>Supplement</a:t>
            </a:r>
            <a:r>
              <a:rPr lang="it-IT" sz="2400" dirty="0"/>
              <a:t>.</a:t>
            </a:r>
            <a:endParaRPr sz="2400" b="1" dirty="0"/>
          </a:p>
          <a:p>
            <a:pPr marL="342900" lvl="0" indent="-342900" algn="just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1894919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>
            <a:spLocks noGrp="1"/>
          </p:cNvSpPr>
          <p:nvPr>
            <p:ph type="title"/>
          </p:nvPr>
        </p:nvSpPr>
        <p:spPr>
          <a:xfrm>
            <a:off x="634950" y="625508"/>
            <a:ext cx="8229600" cy="615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FF0000"/>
              </a:buClr>
              <a:buSzPts val="3959"/>
            </a:pPr>
            <a:r>
              <a:rPr lang="it-IT" sz="3959" b="1" dirty="0">
                <a:solidFill>
                  <a:srgbClr val="FF0000"/>
                </a:solidFill>
              </a:rPr>
              <a:t> </a:t>
            </a:r>
            <a:r>
              <a:rPr lang="it-IT" sz="3959" b="1" dirty="0" err="1">
                <a:solidFill>
                  <a:srgbClr val="FF0000"/>
                </a:solidFill>
              </a:rPr>
              <a:t>Pre-departure</a:t>
            </a:r>
            <a:r>
              <a:rPr lang="it-IT" sz="3959" b="1" dirty="0">
                <a:solidFill>
                  <a:srgbClr val="FF0000"/>
                </a:solidFill>
              </a:rPr>
              <a:t> Deadlines</a:t>
            </a:r>
            <a:br>
              <a:rPr lang="it-IT" sz="3959" b="1" dirty="0"/>
            </a:br>
            <a:br>
              <a:rPr lang="it-IT" sz="3959" b="1" dirty="0"/>
            </a:br>
            <a:endParaRPr sz="3959" b="1" dirty="0"/>
          </a:p>
        </p:txBody>
      </p:sp>
      <p:sp>
        <p:nvSpPr>
          <p:cNvPr id="120" name="Google Shape;120;p18"/>
          <p:cNvSpPr txBox="1">
            <a:spLocks noGrp="1"/>
          </p:cNvSpPr>
          <p:nvPr>
            <p:ph type="body" idx="1"/>
          </p:nvPr>
        </p:nvSpPr>
        <p:spPr>
          <a:xfrm>
            <a:off x="69801" y="829340"/>
            <a:ext cx="9004397" cy="632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514350" algn="just">
              <a:spcBef>
                <a:spcPts val="0"/>
              </a:spcBef>
              <a:buSzPts val="3200"/>
              <a:buFont typeface="Calibri"/>
              <a:buAutoNum type="arabicPeriod"/>
            </a:pPr>
            <a:r>
              <a:rPr lang="it-IT" dirty="0"/>
              <a:t>Allocation of destinations according to rankings</a:t>
            </a:r>
          </a:p>
          <a:p>
            <a:pPr marL="514350" lvl="0" indent="-514350" algn="just">
              <a:spcBef>
                <a:spcPts val="0"/>
              </a:spcBef>
              <a:buSzPts val="3200"/>
              <a:buFont typeface="Calibri"/>
              <a:buAutoNum type="arabicPeriod"/>
            </a:pPr>
            <a:r>
              <a:rPr lang="it-IT" dirty="0"/>
              <a:t>Preparation of the Learning Agreement (LA) in </a:t>
            </a:r>
            <a:r>
              <a:rPr lang="it-IT" dirty="0" err="1"/>
              <a:t>accordance</a:t>
            </a:r>
            <a:r>
              <a:rPr lang="it-IT" dirty="0"/>
              <a:t> with </a:t>
            </a:r>
            <a:r>
              <a:rPr lang="it-IT" dirty="0" err="1"/>
              <a:t>your</a:t>
            </a:r>
            <a:r>
              <a:rPr lang="it-IT" dirty="0"/>
              <a:t> </a:t>
            </a:r>
            <a:r>
              <a:rPr lang="it-IT" dirty="0" err="1"/>
              <a:t>course’s</a:t>
            </a:r>
            <a:r>
              <a:rPr lang="it-IT" dirty="0"/>
              <a:t> support </a:t>
            </a:r>
            <a:r>
              <a:rPr lang="it-IT" dirty="0" err="1"/>
              <a:t>teacher</a:t>
            </a:r>
            <a:r>
              <a:rPr lang="it-IT" dirty="0"/>
              <a:t> (</a:t>
            </a:r>
            <a:r>
              <a:rPr lang="it-IT" b="1" u="sng" dirty="0">
                <a:highlight>
                  <a:srgbClr val="00FFFF"/>
                </a:highlight>
              </a:rPr>
              <a:t>no later than 31/5/22</a:t>
            </a:r>
            <a:r>
              <a:rPr lang="it-IT" dirty="0"/>
              <a:t>)</a:t>
            </a:r>
          </a:p>
          <a:p>
            <a:pPr marL="514350" lvl="0" indent="-514350" algn="just">
              <a:spcBef>
                <a:spcPts val="0"/>
              </a:spcBef>
              <a:buSzPts val="3200"/>
              <a:buFont typeface="Calibri"/>
              <a:buAutoNum type="arabicPeriod"/>
            </a:pPr>
            <a:r>
              <a:rPr lang="it-IT" dirty="0" err="1"/>
              <a:t>Drafting</a:t>
            </a:r>
            <a:r>
              <a:rPr lang="it-IT" dirty="0"/>
              <a:t> of the LA on the GOMP system (</a:t>
            </a:r>
            <a:r>
              <a:rPr lang="it-IT" b="1" u="sng" dirty="0">
                <a:highlight>
                  <a:srgbClr val="00FFFF"/>
                </a:highlight>
              </a:rPr>
              <a:t>no later than 31/5/22</a:t>
            </a:r>
            <a:r>
              <a:rPr lang="it-IT" dirty="0"/>
              <a:t>)</a:t>
            </a:r>
          </a:p>
          <a:p>
            <a:pPr marL="514350" lvl="0" indent="-514350" algn="just">
              <a:spcBef>
                <a:spcPts val="0"/>
              </a:spcBef>
              <a:buSzPts val="3200"/>
              <a:buFont typeface="Calibri"/>
              <a:buAutoNum type="arabicPeriod"/>
            </a:pPr>
            <a:r>
              <a:rPr lang="it-IT" dirty="0"/>
              <a:t>Approval of the LA by the DEIM Department council (June-July 2022)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615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FF0000"/>
              </a:buClr>
              <a:buSzPts val="3959"/>
            </a:pPr>
            <a:r>
              <a:rPr lang="it-IT" sz="3959" b="1" dirty="0">
                <a:solidFill>
                  <a:srgbClr val="FF0000"/>
                </a:solidFill>
              </a:rPr>
              <a:t>After the </a:t>
            </a:r>
            <a:r>
              <a:rPr lang="it-IT" sz="3959" b="1" dirty="0" err="1">
                <a:solidFill>
                  <a:srgbClr val="FF0000"/>
                </a:solidFill>
              </a:rPr>
              <a:t>departure</a:t>
            </a:r>
            <a:br>
              <a:rPr lang="it-IT" sz="3959" b="1" dirty="0"/>
            </a:br>
            <a:endParaRPr sz="3959" b="1" dirty="0"/>
          </a:p>
        </p:txBody>
      </p:sp>
      <p:sp>
        <p:nvSpPr>
          <p:cNvPr id="126" name="Google Shape;126;p19"/>
          <p:cNvSpPr txBox="1">
            <a:spLocks noGrp="1"/>
          </p:cNvSpPr>
          <p:nvPr>
            <p:ph type="body" idx="1"/>
          </p:nvPr>
        </p:nvSpPr>
        <p:spPr>
          <a:xfrm>
            <a:off x="106326" y="712381"/>
            <a:ext cx="8580474" cy="6262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>
              <a:lnSpc>
                <a:spcPct val="80000"/>
              </a:lnSpc>
              <a:spcBef>
                <a:spcPts val="0"/>
              </a:spcBef>
              <a:buSzPts val="2720"/>
              <a:buNone/>
            </a:pPr>
            <a:r>
              <a:rPr lang="it-IT" sz="2720" dirty="0"/>
              <a:t>Contact Dr.ssa Felicetta Ripa (</a:t>
            </a:r>
            <a:r>
              <a:rPr lang="it-IT" sz="2720" dirty="0">
                <a:hlinkClick r:id="rId3"/>
              </a:rPr>
              <a:t>erasmus@unitus.it</a:t>
            </a:r>
            <a:r>
              <a:rPr lang="it-IT" sz="2720" dirty="0"/>
              <a:t>)</a:t>
            </a:r>
            <a:endParaRPr sz="2720" b="1" u="sng" dirty="0"/>
          </a:p>
          <a:p>
            <a:pPr marL="0" lvl="0" indent="0" algn="just">
              <a:lnSpc>
                <a:spcPct val="80000"/>
              </a:lnSpc>
              <a:spcBef>
                <a:spcPts val="544"/>
              </a:spcBef>
              <a:buSzPts val="2720"/>
              <a:buNone/>
            </a:pPr>
            <a:r>
              <a:rPr lang="it-IT" sz="2720" b="1" u="sng" dirty="0"/>
              <a:t>Register for the </a:t>
            </a:r>
            <a:r>
              <a:rPr lang="it-IT" sz="2720" b="1" u="sng" dirty="0" err="1"/>
              <a:t>courses</a:t>
            </a:r>
            <a:r>
              <a:rPr lang="it-IT" sz="2720" b="1" u="sng" dirty="0"/>
              <a:t> </a:t>
            </a:r>
            <a:r>
              <a:rPr lang="it-IT" sz="2720" b="1" u="sng" dirty="0" err="1"/>
              <a:t>you</a:t>
            </a:r>
            <a:r>
              <a:rPr lang="it-IT" sz="2720" b="1" u="sng" dirty="0"/>
              <a:t> </a:t>
            </a:r>
            <a:r>
              <a:rPr lang="it-IT" sz="2720" b="1" u="sng" dirty="0" err="1"/>
              <a:t>planned</a:t>
            </a:r>
            <a:r>
              <a:rPr lang="it-IT" sz="2720" b="1" u="sng" dirty="0"/>
              <a:t> for in </a:t>
            </a:r>
            <a:r>
              <a:rPr lang="it-IT" sz="2720" b="1" u="sng" dirty="0" err="1"/>
              <a:t>your</a:t>
            </a:r>
            <a:r>
              <a:rPr lang="it-IT" sz="2720" b="1" u="sng" dirty="0"/>
              <a:t> LA and check </a:t>
            </a:r>
            <a:r>
              <a:rPr lang="it-IT" sz="2720" b="1" u="sng" dirty="0" err="1"/>
              <a:t>if</a:t>
            </a:r>
            <a:r>
              <a:rPr lang="it-IT" sz="2720" b="1" u="sng" dirty="0"/>
              <a:t> </a:t>
            </a:r>
            <a:r>
              <a:rPr lang="it-IT" sz="2720" b="1" u="sng" dirty="0" err="1"/>
              <a:t>they</a:t>
            </a:r>
            <a:r>
              <a:rPr lang="it-IT" sz="2720" b="1" u="sng" dirty="0"/>
              <a:t> </a:t>
            </a:r>
            <a:r>
              <a:rPr lang="it-IT" sz="2720" b="1" u="sng" dirty="0" err="1"/>
              <a:t>will</a:t>
            </a:r>
            <a:r>
              <a:rPr lang="it-IT" sz="2720" b="1" u="sng" dirty="0"/>
              <a:t> be </a:t>
            </a:r>
            <a:r>
              <a:rPr lang="it-IT" sz="2720" b="1" u="sng" dirty="0" err="1"/>
              <a:t>actually</a:t>
            </a:r>
            <a:r>
              <a:rPr lang="it-IT" sz="2720" b="1" u="sng" dirty="0"/>
              <a:t> </a:t>
            </a:r>
            <a:r>
              <a:rPr lang="it-IT" sz="2720" b="1" u="sng" dirty="0" err="1"/>
              <a:t>taking</a:t>
            </a:r>
            <a:r>
              <a:rPr lang="it-IT" sz="2720" b="1" u="sng" dirty="0"/>
              <a:t> place</a:t>
            </a:r>
          </a:p>
          <a:p>
            <a:pPr marL="0" lvl="0" indent="0" algn="just">
              <a:lnSpc>
                <a:spcPct val="80000"/>
              </a:lnSpc>
              <a:spcBef>
                <a:spcPts val="544"/>
              </a:spcBef>
              <a:buSzPts val="2720"/>
              <a:buNone/>
            </a:pPr>
            <a:endParaRPr lang="it-IT" sz="2720" b="1" u="sng" dirty="0"/>
          </a:p>
          <a:p>
            <a:pPr marL="0" lvl="0" indent="0" algn="just">
              <a:lnSpc>
                <a:spcPct val="80000"/>
              </a:lnSpc>
              <a:spcBef>
                <a:spcPts val="544"/>
              </a:spcBef>
              <a:buSzPts val="2720"/>
              <a:buNone/>
            </a:pPr>
            <a:r>
              <a:rPr lang="it-IT" sz="2720" dirty="0"/>
              <a:t>In case of changes to be made to the LA (</a:t>
            </a:r>
            <a:r>
              <a:rPr lang="it-IT" sz="2720" b="1" i="1" u="sng" dirty="0"/>
              <a:t>LA Change</a:t>
            </a:r>
            <a:r>
              <a:rPr lang="it-IT" sz="2720" dirty="0"/>
              <a:t>):</a:t>
            </a:r>
            <a:endParaRPr dirty="0"/>
          </a:p>
          <a:p>
            <a:pPr marL="742950" lvl="1" indent="-285750" algn="just">
              <a:lnSpc>
                <a:spcPct val="80000"/>
              </a:lnSpc>
              <a:spcBef>
                <a:spcPts val="476"/>
              </a:spcBef>
              <a:buSzPts val="2380"/>
            </a:pPr>
            <a:r>
              <a:rPr lang="it-IT" sz="2380" dirty="0"/>
              <a:t>Contact </a:t>
            </a:r>
            <a:r>
              <a:rPr lang="it-IT" sz="2380" dirty="0" err="1"/>
              <a:t>your</a:t>
            </a:r>
            <a:r>
              <a:rPr lang="it-IT" sz="2380" dirty="0"/>
              <a:t> </a:t>
            </a:r>
            <a:r>
              <a:rPr lang="it-IT" sz="2380" dirty="0" err="1"/>
              <a:t>course’s</a:t>
            </a:r>
            <a:r>
              <a:rPr lang="it-IT" sz="2380" dirty="0"/>
              <a:t> support </a:t>
            </a:r>
            <a:r>
              <a:rPr lang="it-IT" sz="2380" dirty="0" err="1"/>
              <a:t>teacher</a:t>
            </a:r>
            <a:r>
              <a:rPr lang="it-IT" sz="2380" dirty="0"/>
              <a:t> via email</a:t>
            </a:r>
            <a:endParaRPr dirty="0"/>
          </a:p>
          <a:p>
            <a:pPr marL="742950" lvl="1" indent="-285750" algn="just">
              <a:lnSpc>
                <a:spcPct val="80000"/>
              </a:lnSpc>
              <a:spcBef>
                <a:spcPts val="476"/>
              </a:spcBef>
              <a:buSzPts val="2380"/>
            </a:pPr>
            <a:r>
              <a:rPr lang="it-IT" sz="2380" dirty="0" err="1"/>
              <a:t>Discuss</a:t>
            </a:r>
            <a:r>
              <a:rPr lang="it-IT" sz="2380" dirty="0"/>
              <a:t> the changes to both the list of exams and the </a:t>
            </a:r>
            <a:r>
              <a:rPr lang="it-IT" sz="2380" dirty="0" err="1"/>
              <a:t>approval</a:t>
            </a:r>
            <a:r>
              <a:rPr lang="it-IT" sz="2380" dirty="0"/>
              <a:t> plan with </a:t>
            </a:r>
            <a:r>
              <a:rPr lang="it-IT" sz="2380" dirty="0" err="1"/>
              <a:t>your</a:t>
            </a:r>
            <a:r>
              <a:rPr lang="it-IT" sz="2380" dirty="0"/>
              <a:t> support </a:t>
            </a:r>
            <a:r>
              <a:rPr lang="it-IT" sz="2380" dirty="0" err="1"/>
              <a:t>teacher</a:t>
            </a:r>
            <a:r>
              <a:rPr lang="it-IT" sz="2380" dirty="0"/>
              <a:t>. Fill the LA </a:t>
            </a:r>
            <a:r>
              <a:rPr lang="it-IT" sz="2380" dirty="0" err="1"/>
              <a:t>Change</a:t>
            </a:r>
            <a:r>
              <a:rPr lang="it-IT" sz="2380" dirty="0"/>
              <a:t> in the  GOMP section and </a:t>
            </a:r>
            <a:r>
              <a:rPr lang="it-IT" sz="2380" dirty="0" err="1"/>
              <a:t>ask</a:t>
            </a:r>
            <a:r>
              <a:rPr lang="it-IT" sz="2380" dirty="0"/>
              <a:t> for Prof. </a:t>
            </a:r>
            <a:r>
              <a:rPr lang="it-IT" sz="2380" dirty="0" err="1"/>
              <a:t>Branca’s</a:t>
            </a:r>
            <a:r>
              <a:rPr lang="it-IT" sz="2380" dirty="0"/>
              <a:t> signature – branca@unitus.it</a:t>
            </a:r>
            <a:endParaRPr sz="2380" dirty="0"/>
          </a:p>
          <a:p>
            <a:pPr marL="742950" lvl="1" indent="-285750" algn="just">
              <a:lnSpc>
                <a:spcPct val="80000"/>
              </a:lnSpc>
              <a:spcBef>
                <a:spcPts val="476"/>
              </a:spcBef>
              <a:buSzPts val="2380"/>
            </a:pPr>
            <a:r>
              <a:rPr lang="it-IT" sz="2380" dirty="0"/>
              <a:t>The LA Change </a:t>
            </a:r>
            <a:r>
              <a:rPr lang="it-IT" sz="2380" dirty="0" err="1"/>
              <a:t>will</a:t>
            </a:r>
            <a:r>
              <a:rPr lang="it-IT" sz="2380" dirty="0"/>
              <a:t> </a:t>
            </a:r>
            <a:r>
              <a:rPr lang="it-IT" sz="2380" dirty="0" err="1"/>
              <a:t>later</a:t>
            </a:r>
            <a:r>
              <a:rPr lang="it-IT" sz="2380" dirty="0"/>
              <a:t> be </a:t>
            </a:r>
            <a:r>
              <a:rPr lang="it-IT" sz="2380" dirty="0" err="1"/>
              <a:t>formally</a:t>
            </a:r>
            <a:r>
              <a:rPr lang="it-IT" sz="2380" dirty="0"/>
              <a:t> </a:t>
            </a:r>
            <a:r>
              <a:rPr lang="it-IT" sz="2380" dirty="0" err="1"/>
              <a:t>approved</a:t>
            </a:r>
            <a:r>
              <a:rPr lang="it-IT" sz="2380" dirty="0"/>
              <a:t> by the department council.</a:t>
            </a:r>
            <a:endParaRPr sz="2380" dirty="0"/>
          </a:p>
          <a:p>
            <a:pPr marL="457200" lvl="1" indent="0" algn="just">
              <a:lnSpc>
                <a:spcPct val="80000"/>
              </a:lnSpc>
              <a:spcBef>
                <a:spcPts val="476"/>
              </a:spcBef>
              <a:buSzPts val="2380"/>
              <a:buNone/>
            </a:pPr>
            <a:r>
              <a:rPr lang="it-IT" sz="2380" b="1" dirty="0"/>
              <a:t>Always </a:t>
            </a:r>
            <a:r>
              <a:rPr lang="it-IT" sz="2380" b="1" dirty="0" err="1"/>
              <a:t>keep</a:t>
            </a:r>
            <a:r>
              <a:rPr lang="it-IT" sz="2380" b="1" dirty="0"/>
              <a:t> Dr. Felicetta Ripa </a:t>
            </a:r>
            <a:r>
              <a:rPr lang="it-IT" sz="2380" b="1" dirty="0" err="1"/>
              <a:t>updated</a:t>
            </a:r>
            <a:r>
              <a:rPr lang="it-IT" sz="2380" b="1" dirty="0"/>
              <a:t> on the </a:t>
            </a:r>
            <a:r>
              <a:rPr lang="it-IT" sz="2380" b="1" dirty="0" err="1"/>
              <a:t>various</a:t>
            </a:r>
            <a:r>
              <a:rPr lang="it-IT" sz="2380" b="1" dirty="0"/>
              <a:t> steps of </a:t>
            </a:r>
            <a:r>
              <a:rPr lang="it-IT" sz="2380" b="1" dirty="0" err="1"/>
              <a:t>your</a:t>
            </a:r>
            <a:r>
              <a:rPr lang="it-IT" sz="2380" b="1" dirty="0"/>
              <a:t> </a:t>
            </a:r>
            <a:r>
              <a:rPr lang="it-IT" sz="2380" b="1" dirty="0" err="1"/>
              <a:t>mobility</a:t>
            </a:r>
            <a:r>
              <a:rPr lang="it-IT" sz="2380" b="1" dirty="0"/>
              <a:t> (</a:t>
            </a:r>
            <a:r>
              <a:rPr lang="it-IT" sz="2380" b="1" dirty="0" err="1"/>
              <a:t>departure</a:t>
            </a:r>
            <a:r>
              <a:rPr lang="it-IT" sz="2380" b="1" dirty="0"/>
              <a:t>, </a:t>
            </a:r>
            <a:r>
              <a:rPr lang="it-IT" sz="2380" b="1" dirty="0" err="1"/>
              <a:t>arrival</a:t>
            </a:r>
            <a:r>
              <a:rPr lang="it-IT" sz="2380" b="1" dirty="0"/>
              <a:t>, Changes, etc.) !</a:t>
            </a:r>
            <a:endParaRPr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>
            <a:spLocks noGrp="1"/>
          </p:cNvSpPr>
          <p:nvPr>
            <p:ph type="title"/>
          </p:nvPr>
        </p:nvSpPr>
        <p:spPr>
          <a:xfrm>
            <a:off x="2123333" y="-98852"/>
            <a:ext cx="5354877" cy="64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3600"/>
            </a:pPr>
            <a:r>
              <a:rPr lang="it-IT" sz="3600" b="1" dirty="0"/>
              <a:t>Additional information</a:t>
            </a:r>
            <a:endParaRPr dirty="0"/>
          </a:p>
        </p:txBody>
      </p:sp>
      <p:sp>
        <p:nvSpPr>
          <p:cNvPr id="146" name="Google Shape;146;p22"/>
          <p:cNvSpPr txBox="1"/>
          <p:nvPr/>
        </p:nvSpPr>
        <p:spPr>
          <a:xfrm>
            <a:off x="189470" y="552666"/>
            <a:ext cx="8756822" cy="686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it-IT" sz="272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University guidelines for the Erasmus programme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it-IT" sz="272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lvl="0"/>
            <a:r>
              <a:rPr lang="it-IT" sz="2800" dirty="0">
                <a:hlinkClick r:id="rId3"/>
              </a:rPr>
              <a:t>http://www.unitus.it/it/unitus/normativa/articolo/normativa-regolamenti-per-studenti-e-post-lauream-</a:t>
            </a:r>
            <a:endParaRPr lang="it-IT" sz="2800" dirty="0"/>
          </a:p>
          <a:p>
            <a:pPr lvl="0"/>
            <a:endParaRPr lang="it-IT" sz="272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457200" marR="0" lvl="0" indent="-4572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72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DEIM website (‘International’ </a:t>
            </a:r>
            <a:r>
              <a:rPr lang="it-IT" sz="2720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section</a:t>
            </a:r>
            <a:r>
              <a:rPr lang="it-IT" sz="272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):</a:t>
            </a:r>
          </a:p>
          <a:p>
            <a:pPr lvl="0"/>
            <a:r>
              <a:rPr lang="it-IT" sz="2800" dirty="0">
                <a:hlinkClick r:id="rId4"/>
              </a:rPr>
              <a:t>http://www.unitus.it/it/dipartimento/deim/internazionalizzazione-deim/articolo/sportello-internazionale-deim</a:t>
            </a:r>
            <a:endParaRPr lang="it-IT" sz="2800" dirty="0"/>
          </a:p>
          <a:p>
            <a:pPr lvl="0"/>
            <a:endParaRPr lang="it-IT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it-IT" sz="272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DEIM Facebook page</a:t>
            </a:r>
          </a:p>
          <a:p>
            <a:pPr lvl="0"/>
            <a:r>
              <a:rPr lang="it-IT" sz="2800" dirty="0">
                <a:hlinkClick r:id="rId5"/>
              </a:rPr>
              <a:t>https://www.facebook.com/DipartimentoEconomia.Unitus</a:t>
            </a:r>
            <a:endParaRPr sz="272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457200" marR="0" lvl="0" indent="-45720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272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342900" marR="0" lvl="0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72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342900" marR="0" lvl="0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6416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>
            <a:spLocks noGrp="1"/>
          </p:cNvSpPr>
          <p:nvPr>
            <p:ph type="title"/>
          </p:nvPr>
        </p:nvSpPr>
        <p:spPr>
          <a:xfrm>
            <a:off x="2123333" y="-98852"/>
            <a:ext cx="5354877" cy="64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it-IT" sz="3600" b="1" dirty="0"/>
              <a:t>Useful contacts</a:t>
            </a:r>
            <a:endParaRPr dirty="0"/>
          </a:p>
        </p:txBody>
      </p:sp>
      <p:sp>
        <p:nvSpPr>
          <p:cNvPr id="146" name="Google Shape;146;p22"/>
          <p:cNvSpPr txBox="1"/>
          <p:nvPr/>
        </p:nvSpPr>
        <p:spPr>
          <a:xfrm>
            <a:off x="189470" y="552666"/>
            <a:ext cx="8756822" cy="686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r>
              <a:rPr lang="it-IT" sz="20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International office (S.M. Gradi): 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Dr.ssa Felicetta Ripa (</a:t>
            </a:r>
            <a:r>
              <a:rPr lang="it-IT" sz="2000" b="0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erasmus@unitus.it</a:t>
            </a: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dirty="0"/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r>
              <a:rPr lang="it-IT" sz="20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DEIM Erasmus+ support </a:t>
            </a:r>
            <a:r>
              <a:rPr lang="it-IT" sz="20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teachers</a:t>
            </a:r>
            <a:r>
              <a:rPr lang="it-IT" sz="20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dirty="0"/>
          </a:p>
          <a:p>
            <a:pPr marL="800100" lvl="1" indent="-342900">
              <a:buClr>
                <a:schemeClr val="dk1"/>
              </a:buClr>
              <a:buSzPts val="2000"/>
              <a:buFont typeface="Courier New"/>
              <a:buChar char="o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Mauro </a:t>
            </a:r>
            <a:r>
              <a:rPr lang="it-IT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Scungio</a:t>
            </a: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(Engineering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mauro.scungio@unitus.it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</a:p>
          <a:p>
            <a:pPr marL="800100" lvl="1" indent="-342900">
              <a:buClr>
                <a:schemeClr val="dk1"/>
              </a:buClr>
              <a:buSzPts val="2000"/>
              <a:buFont typeface="Courier New"/>
              <a:buChar char="o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AnnaMaria D’Arcangelis (AFC &amp; MKQ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adarcangelis@unitus.it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dirty="0"/>
          </a:p>
          <a:p>
            <a:pPr marL="800100" lvl="1" indent="-342900">
              <a:buClr>
                <a:schemeClr val="dk1"/>
              </a:buClr>
              <a:buSzPts val="2000"/>
              <a:buFont typeface="Courier New"/>
              <a:buChar char="o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Riccardo Cimini (ECA &amp; 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.Circolare Civitavecchia) 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rcimini@unitus.it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800100" lvl="1" indent="-342900">
              <a:buClr>
                <a:schemeClr val="dk1"/>
              </a:buClr>
              <a:buSzPts val="2000"/>
              <a:buFont typeface="Courier New"/>
              <a:buChar char="o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Patrizio Morganti (ECA, Viterbo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morganti@unitus.it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dirty="0"/>
          </a:p>
          <a:p>
            <a:pPr marL="800100" lvl="1" indent="-342900">
              <a:buClr>
                <a:schemeClr val="dk1"/>
              </a:buClr>
              <a:buSzPts val="2000"/>
              <a:buFont typeface="Courier New"/>
              <a:buChar char="o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Barbara Pancino (SPRI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bpancino@unitus.it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lvl="0" algn="just"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it-IT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DEIM </a:t>
            </a:r>
            <a:r>
              <a:rPr lang="it-IT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Academic</a:t>
            </a:r>
            <a:r>
              <a:rPr lang="it-IT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Offices:</a:t>
            </a:r>
            <a:endParaRPr lang="it-IT" sz="20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0" lvl="1" indent="-342900">
              <a:buSzPts val="2000"/>
              <a:buFont typeface="Arial" panose="020B0604020202020204" pitchFamily="34" charset="0"/>
              <a:buChar char="•"/>
            </a:pP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ECA, AFC &amp; MKQ (Viterbo): Dr.sse Primieri e Bruzzichini (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didatticaeconomia@unitus.it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)</a:t>
            </a:r>
          </a:p>
          <a:p>
            <a:pPr marL="1143000" lvl="1" indent="-342900">
              <a:buSzPts val="2000"/>
              <a:buFont typeface="Arial" panose="020B0604020202020204" pitchFamily="34" charset="0"/>
              <a:buChar char="•"/>
            </a:pP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SPRI: Dr.ssa Moscetti (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  <a:hlinkClick r:id="rId10"/>
              </a:rPr>
              <a:t>moscetti@unitus.it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)</a:t>
            </a:r>
          </a:p>
          <a:p>
            <a:pPr marL="1143000" lvl="1" indent="-342900">
              <a:buSzPts val="2000"/>
              <a:buFont typeface="Arial" panose="020B0604020202020204" pitchFamily="34" charset="0"/>
              <a:buChar char="•"/>
            </a:pP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Engineering: Sig.ra Filippetti (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  <a:hlinkClick r:id="rId11"/>
              </a:rPr>
              <a:t>filippetti@unitus.it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)</a:t>
            </a:r>
          </a:p>
          <a:p>
            <a:pPr marL="1143000" lvl="1" indent="-342900">
              <a:buSzPts val="2000"/>
              <a:buFont typeface="Arial" panose="020B0604020202020204" pitchFamily="34" charset="0"/>
              <a:buChar char="•"/>
            </a:pP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Courses </a:t>
            </a:r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held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in Civitavecchia: Sig.ra Paola Giganti (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  <a:hlinkClick r:id="rId12"/>
              </a:rPr>
              <a:t>paolagi@unitus.it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)</a:t>
            </a:r>
            <a:endParaRPr lang="it-IT" sz="20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r>
              <a:rPr lang="it-IT" sz="20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Erasmus DEIM office 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it-IT" sz="2000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3"/>
              </a:rPr>
              <a:t>erasmus.deim@unitus.it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</a:p>
          <a:p>
            <a:pPr lvl="0">
              <a:buClr>
                <a:schemeClr val="dk1"/>
              </a:buClr>
              <a:buSzPts val="2000"/>
            </a:pPr>
            <a:r>
              <a:rPr lang="it-IT" sz="20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Erasmus+ Department contact </a:t>
            </a:r>
            <a:r>
              <a:rPr lang="it-IT" sz="20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lang="it-IT" dirty="0"/>
          </a:p>
          <a:p>
            <a:pPr marL="800100" lvl="1" indent="-342900">
              <a:buClr>
                <a:schemeClr val="dk1"/>
              </a:buClr>
              <a:buSzPts val="2000"/>
              <a:buFont typeface="Courier New"/>
              <a:buChar char="o"/>
            </a:pP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Giacomo Branca (</a:t>
            </a:r>
            <a:r>
              <a:rPr lang="it-IT" sz="20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4"/>
              </a:rPr>
              <a:t>branca@unitus.it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lang="it-IT" dirty="0"/>
          </a:p>
          <a:p>
            <a:pPr marL="342900" marR="0" lvl="0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u="sng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/>
        </p:nvSpPr>
        <p:spPr>
          <a:xfrm>
            <a:off x="293166" y="3476"/>
            <a:ext cx="8105247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it-IT" sz="4000" b="1" dirty="0">
                <a:solidFill>
                  <a:srgbClr val="0033CC"/>
                </a:solidFill>
                <a:latin typeface="Calibri"/>
                <a:ea typeface="Calibri"/>
                <a:cs typeface="Calibri"/>
                <a:sym typeface="Calibri"/>
              </a:rPr>
              <a:t>About </a:t>
            </a:r>
            <a:r>
              <a:rPr lang="it-IT" sz="4000" b="1" dirty="0" err="1">
                <a:solidFill>
                  <a:srgbClr val="0033CC"/>
                </a:solidFill>
                <a:latin typeface="Calibri"/>
                <a:ea typeface="Calibri"/>
                <a:cs typeface="Calibri"/>
                <a:sym typeface="Calibri"/>
              </a:rPr>
              <a:t>language</a:t>
            </a:r>
            <a:r>
              <a:rPr lang="it-IT" sz="4000" b="1" dirty="0">
                <a:solidFill>
                  <a:srgbClr val="0033CC"/>
                </a:solidFill>
                <a:latin typeface="Calibri"/>
                <a:ea typeface="Calibri"/>
                <a:cs typeface="Calibri"/>
                <a:sym typeface="Calibri"/>
              </a:rPr>
              <a:t> proficiency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b="1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0"/>
          <p:cNvSpPr txBox="1">
            <a:spLocks noGrp="1"/>
          </p:cNvSpPr>
          <p:nvPr>
            <p:ph type="body" idx="1"/>
          </p:nvPr>
        </p:nvSpPr>
        <p:spPr>
          <a:xfrm>
            <a:off x="1" y="816600"/>
            <a:ext cx="9261388" cy="5522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buSzPts val="2000"/>
              <a:buNone/>
            </a:pPr>
            <a:r>
              <a:rPr lang="it-IT" sz="2000" b="1" dirty="0"/>
              <a:t>Check with the utmost care the language </a:t>
            </a:r>
            <a:r>
              <a:rPr lang="it-IT" sz="2000" b="1" dirty="0" err="1"/>
              <a:t>requirements</a:t>
            </a:r>
            <a:r>
              <a:rPr lang="it-IT" sz="2000" b="1" dirty="0"/>
              <a:t> </a:t>
            </a:r>
            <a:r>
              <a:rPr lang="it-IT" sz="2000" b="1" dirty="0" err="1"/>
              <a:t>issued</a:t>
            </a:r>
            <a:r>
              <a:rPr lang="it-IT" sz="2000" b="1" dirty="0"/>
              <a:t> by </a:t>
            </a:r>
            <a:r>
              <a:rPr lang="it-IT" sz="2000" b="1" dirty="0" err="1"/>
              <a:t>your</a:t>
            </a:r>
            <a:r>
              <a:rPr lang="it-IT" sz="2000" b="1" dirty="0"/>
              <a:t> </a:t>
            </a:r>
            <a:r>
              <a:rPr lang="it-IT" sz="2000" b="1" dirty="0" err="1"/>
              <a:t>host</a:t>
            </a:r>
            <a:r>
              <a:rPr lang="it-IT" sz="2000" b="1" dirty="0"/>
              <a:t> University </a:t>
            </a:r>
            <a:r>
              <a:rPr lang="it-IT" sz="2000" b="1" dirty="0">
                <a:sym typeface="Wingdings" panose="05000000000000000000" pitchFamily="2" charset="2"/>
              </a:rPr>
              <a:t></a:t>
            </a:r>
            <a:r>
              <a:rPr lang="it-IT" sz="2000" b="1" dirty="0"/>
              <a:t> MOST UNIVERSITIES REQUIRE LEVEL B1 </a:t>
            </a:r>
            <a:r>
              <a:rPr lang="it-IT" sz="2000" dirty="0"/>
              <a:t>of </a:t>
            </a:r>
            <a:r>
              <a:rPr lang="it-IT" sz="2000" dirty="0" err="1"/>
              <a:t>their</a:t>
            </a:r>
            <a:r>
              <a:rPr lang="it-IT" sz="2000" dirty="0"/>
              <a:t> national </a:t>
            </a:r>
            <a:r>
              <a:rPr lang="it-IT" sz="2000" dirty="0" err="1"/>
              <a:t>language</a:t>
            </a:r>
            <a:r>
              <a:rPr lang="it-IT" sz="2000" dirty="0"/>
              <a:t>(s) </a:t>
            </a:r>
            <a:r>
              <a:rPr lang="it-IT" sz="2000" b="1" dirty="0"/>
              <a:t>WHICH CAN BE CERTIFIED IN THE FOLLOWING WAYS:</a:t>
            </a:r>
          </a:p>
          <a:p>
            <a:pPr marL="0" lvl="0" indent="0">
              <a:spcBef>
                <a:spcPts val="0"/>
              </a:spcBef>
              <a:buSzPts val="2000"/>
              <a:buNone/>
            </a:pPr>
            <a:endParaRPr lang="it-IT" sz="2000" b="1" u="sng" dirty="0"/>
          </a:p>
          <a:p>
            <a:pPr marL="342900" lvl="0">
              <a:buAutoNum type="arabicPeriod"/>
            </a:pPr>
            <a:r>
              <a:rPr lang="it-IT" sz="1800" dirty="0" err="1"/>
              <a:t>certification</a:t>
            </a:r>
            <a:r>
              <a:rPr lang="it-IT" sz="1800" dirty="0"/>
              <a:t> by an accredited institution (ex. Cambridge/IELTS </a:t>
            </a:r>
            <a:r>
              <a:rPr lang="it-IT" sz="1800" dirty="0" err="1"/>
              <a:t>certifications</a:t>
            </a:r>
            <a:r>
              <a:rPr lang="it-IT" sz="1800" dirty="0"/>
              <a:t>);</a:t>
            </a:r>
          </a:p>
          <a:p>
            <a:pPr marL="342900" lvl="0">
              <a:buAutoNum type="arabicPeriod"/>
            </a:pPr>
            <a:r>
              <a:rPr lang="it-IT" sz="1800" dirty="0"/>
              <a:t>have obtained a Language Passport (level B1) from the University Language Services Unit;</a:t>
            </a:r>
          </a:p>
          <a:p>
            <a:pPr marL="342900" lvl="0">
              <a:buAutoNum type="arabicPeriod"/>
            </a:pPr>
            <a:r>
              <a:rPr lang="it-IT" sz="1800" dirty="0" err="1"/>
              <a:t>have</a:t>
            </a:r>
            <a:r>
              <a:rPr lang="it-IT" sz="1800" dirty="0"/>
              <a:t> </a:t>
            </a:r>
            <a:r>
              <a:rPr lang="it-IT" sz="1800" dirty="0" err="1"/>
              <a:t>passed</a:t>
            </a:r>
            <a:r>
              <a:rPr lang="it-IT" sz="1800" dirty="0"/>
              <a:t> a </a:t>
            </a:r>
            <a:r>
              <a:rPr lang="it-IT" sz="1800" dirty="0" err="1"/>
              <a:t>curricular</a:t>
            </a:r>
            <a:r>
              <a:rPr lang="it-IT" sz="1800" dirty="0"/>
              <a:t> </a:t>
            </a:r>
            <a:r>
              <a:rPr lang="it-IT" sz="1800" dirty="0" err="1"/>
              <a:t>language</a:t>
            </a:r>
            <a:r>
              <a:rPr lang="it-IT" sz="1800" dirty="0"/>
              <a:t> exam </a:t>
            </a:r>
            <a:r>
              <a:rPr lang="it-IT" sz="1800" dirty="0" err="1"/>
              <a:t>present</a:t>
            </a:r>
            <a:r>
              <a:rPr lang="it-IT" sz="1800" dirty="0"/>
              <a:t> in </a:t>
            </a:r>
            <a:r>
              <a:rPr lang="it-IT" sz="1800" dirty="0" err="1"/>
              <a:t>your</a:t>
            </a:r>
            <a:r>
              <a:rPr lang="it-IT" sz="1800" dirty="0"/>
              <a:t> study </a:t>
            </a:r>
            <a:r>
              <a:rPr lang="it-IT" sz="1800" dirty="0" err="1"/>
              <a:t>course</a:t>
            </a:r>
            <a:r>
              <a:rPr lang="it-IT" sz="1800" dirty="0"/>
              <a:t>, or have </a:t>
            </a:r>
            <a:r>
              <a:rPr lang="it-IT" sz="1800" dirty="0" err="1"/>
              <a:t>obtained</a:t>
            </a:r>
            <a:r>
              <a:rPr lang="it-IT" sz="1800" dirty="0"/>
              <a:t> (</a:t>
            </a:r>
            <a:r>
              <a:rPr lang="it-IT" sz="1800" dirty="0" err="1"/>
              <a:t>either</a:t>
            </a:r>
            <a:r>
              <a:rPr lang="it-IT" sz="1800" dirty="0"/>
              <a:t> </a:t>
            </a:r>
            <a:r>
              <a:rPr lang="it-IT" sz="1800" dirty="0" err="1"/>
              <a:t>at</a:t>
            </a:r>
            <a:r>
              <a:rPr lang="it-IT" sz="1800" dirty="0"/>
              <a:t> the University Language Services Unit or </a:t>
            </a:r>
            <a:r>
              <a:rPr lang="it-IT" sz="1800" dirty="0" err="1"/>
              <a:t>through</a:t>
            </a:r>
            <a:r>
              <a:rPr lang="it-IT" sz="1800" dirty="0"/>
              <a:t> </a:t>
            </a:r>
            <a:r>
              <a:rPr lang="it-IT" sz="1800" dirty="0" err="1"/>
              <a:t>your</a:t>
            </a:r>
            <a:r>
              <a:rPr lang="it-IT" sz="1800" dirty="0"/>
              <a:t> study </a:t>
            </a:r>
            <a:r>
              <a:rPr lang="it-IT" sz="1800" dirty="0" err="1"/>
              <a:t>course</a:t>
            </a:r>
            <a:r>
              <a:rPr lang="it-IT" sz="1800" dirty="0"/>
              <a:t>) a linguistic proficiency level of at least B1</a:t>
            </a:r>
          </a:p>
          <a:p>
            <a:pPr marL="342900" lvl="0">
              <a:buAutoNum type="arabicPeriod"/>
            </a:pPr>
            <a:r>
              <a:rPr lang="it-IT" sz="1800" dirty="0"/>
              <a:t>be a native speaker of the </a:t>
            </a:r>
            <a:r>
              <a:rPr lang="it-IT" sz="1800" dirty="0" err="1"/>
              <a:t>destination</a:t>
            </a:r>
            <a:r>
              <a:rPr lang="it-IT" sz="1800" dirty="0"/>
              <a:t> country (or the </a:t>
            </a:r>
            <a:r>
              <a:rPr lang="it-IT" sz="1800" dirty="0" err="1"/>
              <a:t>host</a:t>
            </a:r>
            <a:r>
              <a:rPr lang="it-IT" sz="1800" dirty="0"/>
              <a:t> </a:t>
            </a:r>
            <a:r>
              <a:rPr lang="it-IT" sz="1800" dirty="0" err="1"/>
              <a:t>university’s</a:t>
            </a:r>
            <a:r>
              <a:rPr lang="it-IT" sz="1800" dirty="0"/>
              <a:t> </a:t>
            </a:r>
            <a:r>
              <a:rPr lang="it-IT" sz="1800" dirty="0" err="1"/>
              <a:t>vehicular</a:t>
            </a:r>
            <a:r>
              <a:rPr lang="it-IT" sz="1800" dirty="0"/>
              <a:t> language);</a:t>
            </a:r>
          </a:p>
          <a:p>
            <a:pPr marL="342900" lvl="0">
              <a:buAutoNum type="arabicPeriod"/>
            </a:pPr>
            <a:r>
              <a:rPr lang="it-IT" sz="1800" dirty="0"/>
              <a:t>be in possession of a high school diploma </a:t>
            </a:r>
            <a:r>
              <a:rPr lang="it-IT" sz="1800" dirty="0" err="1"/>
              <a:t>stating</a:t>
            </a:r>
            <a:r>
              <a:rPr lang="it-IT" sz="1800" dirty="0"/>
              <a:t> </a:t>
            </a:r>
            <a:r>
              <a:rPr lang="it-IT" sz="1800" dirty="0" err="1"/>
              <a:t>that</a:t>
            </a:r>
            <a:r>
              <a:rPr lang="it-IT" sz="1800" dirty="0"/>
              <a:t> </a:t>
            </a:r>
            <a:r>
              <a:rPr lang="it-IT" sz="1800" dirty="0" err="1"/>
              <a:t>your</a:t>
            </a:r>
            <a:r>
              <a:rPr lang="it-IT" sz="1800" dirty="0"/>
              <a:t> studies were carried out in the language of the destination country (or in the </a:t>
            </a:r>
            <a:r>
              <a:rPr lang="it-IT" sz="1800" dirty="0" err="1"/>
              <a:t>host</a:t>
            </a:r>
            <a:r>
              <a:rPr lang="it-IT" sz="1800" dirty="0"/>
              <a:t> </a:t>
            </a:r>
            <a:r>
              <a:rPr lang="it-IT" sz="1800" dirty="0" err="1"/>
              <a:t>University’s</a:t>
            </a:r>
            <a:r>
              <a:rPr lang="it-IT" sz="1800" dirty="0"/>
              <a:t> </a:t>
            </a:r>
            <a:r>
              <a:rPr lang="it-IT" sz="1800" dirty="0" err="1"/>
              <a:t>vehicular</a:t>
            </a:r>
            <a:r>
              <a:rPr lang="it-IT" sz="1800" dirty="0"/>
              <a:t> language). </a:t>
            </a:r>
            <a:endParaRPr dirty="0"/>
          </a:p>
        </p:txBody>
      </p:sp>
      <p:sp>
        <p:nvSpPr>
          <p:cNvPr id="133" name="Google Shape;133;p20"/>
          <p:cNvSpPr/>
          <p:nvPr/>
        </p:nvSpPr>
        <p:spPr>
          <a:xfrm>
            <a:off x="210692" y="5741250"/>
            <a:ext cx="88516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it-IT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book language placement </a:t>
            </a:r>
            <a:r>
              <a:rPr lang="it-IT" sz="2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exams</a:t>
            </a:r>
            <a:r>
              <a:rPr lang="it-IT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at DISTU: </a:t>
            </a:r>
            <a:r>
              <a:rPr lang="it-IT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ferrante@unitus.it</a:t>
            </a:r>
            <a:endParaRPr lang="it-IT" sz="2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it-IT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Language Services Unit </a:t>
            </a:r>
            <a:r>
              <a:rPr lang="it-IT" sz="2000" b="1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it-IT" sz="2000" dirty="0">
                <a:hlinkClick r:id="rId4"/>
              </a:rPr>
              <a:t>http://www.unitus.it/it/dipartimento/unita-servizi-linguistici</a:t>
            </a:r>
            <a:r>
              <a:rPr lang="it-IT" sz="2000" dirty="0"/>
              <a:t>  </a:t>
            </a:r>
          </a:p>
          <a:p>
            <a:pPr lvl="0"/>
            <a:endParaRPr sz="2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514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780</TotalTime>
  <Words>1271</Words>
  <Application>Microsoft Office PowerPoint</Application>
  <PresentationFormat>Presentazione su schermo (4:3)</PresentationFormat>
  <Paragraphs>105</Paragraphs>
  <Slides>12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Arial</vt:lpstr>
      <vt:lpstr>Calibri</vt:lpstr>
      <vt:lpstr>Courier New</vt:lpstr>
      <vt:lpstr>Tema di Office</vt:lpstr>
      <vt:lpstr>Preparation of the Study plan as part of the Erasmus+ Program: Key steps, deadlines and useful contacts   Erasmus+ call for application 2022-23</vt:lpstr>
      <vt:lpstr>Before the departure (1/2) </vt:lpstr>
      <vt:lpstr>Activities allowed at the foreign University</vt:lpstr>
      <vt:lpstr>Learning Agreement (LA) Students have to draft an Excel file with the help of their course’s support teacher in order to obtain prior approval</vt:lpstr>
      <vt:lpstr>Criteria  </vt:lpstr>
      <vt:lpstr>Before the departure (2/2)</vt:lpstr>
      <vt:lpstr>About your CFUs</vt:lpstr>
      <vt:lpstr> Pre-departure Deadlines  </vt:lpstr>
      <vt:lpstr>After the departure </vt:lpstr>
      <vt:lpstr>Additional information</vt:lpstr>
      <vt:lpstr>Useful contacts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preparazione del Piano di Studi nell’ambito del Programma Erasmus+: passaggi-chiave,  date fondamentali e contatti utili</dc:title>
  <dc:creator>felicetta ripa</dc:creator>
  <cp:lastModifiedBy>Aurora Proietti</cp:lastModifiedBy>
  <cp:revision>39</cp:revision>
  <cp:lastPrinted>2021-05-20T13:03:43Z</cp:lastPrinted>
  <dcterms:modified xsi:type="dcterms:W3CDTF">2022-05-03T17:41:21Z</dcterms:modified>
</cp:coreProperties>
</file>